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25" r:id="rId2"/>
    <p:sldId id="256" r:id="rId3"/>
    <p:sldId id="416" r:id="rId4"/>
    <p:sldId id="511" r:id="rId5"/>
    <p:sldId id="509" r:id="rId6"/>
    <p:sldId id="505" r:id="rId7"/>
    <p:sldId id="513" r:id="rId8"/>
    <p:sldId id="514" r:id="rId9"/>
    <p:sldId id="550" r:id="rId10"/>
    <p:sldId id="551" r:id="rId11"/>
    <p:sldId id="553" r:id="rId12"/>
    <p:sldId id="543" r:id="rId13"/>
    <p:sldId id="526" r:id="rId14"/>
    <p:sldId id="529" r:id="rId15"/>
    <p:sldId id="554" r:id="rId16"/>
    <p:sldId id="536" r:id="rId17"/>
    <p:sldId id="555" r:id="rId18"/>
    <p:sldId id="556" r:id="rId19"/>
    <p:sldId id="557" r:id="rId20"/>
    <p:sldId id="549" r:id="rId21"/>
  </p:sldIdLst>
  <p:sldSz cx="9144000" cy="5143500" type="screen16x9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389582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779163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168745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558326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1947908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337489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2727071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116652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3"/>
    <a:srgbClr val="FFFF66"/>
    <a:srgbClr val="008080"/>
    <a:srgbClr val="FF3399"/>
    <a:srgbClr val="009999"/>
    <a:srgbClr val="CCFFFF"/>
    <a:srgbClr val="FF7C80"/>
    <a:srgbClr val="66CCFF"/>
    <a:srgbClr val="993300"/>
    <a:srgbClr val="B7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 autoAdjust="0"/>
    <p:restoredTop sz="94690" autoAdjust="0"/>
  </p:normalViewPr>
  <p:slideViewPr>
    <p:cSldViewPr>
      <p:cViewPr varScale="1">
        <p:scale>
          <a:sx n="116" d="100"/>
          <a:sy n="116" d="100"/>
        </p:scale>
        <p:origin x="-738" y="-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440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25"/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Возвращено</c:v>
                </c:pt>
                <c:pt idx="1">
                  <c:v>Отозвано</c:v>
                </c:pt>
                <c:pt idx="2">
                  <c:v>Обоснованные</c:v>
                </c:pt>
                <c:pt idx="3">
                  <c:v>Необоснованные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5</c:v>
                </c:pt>
                <c:pt idx="2">
                  <c:v>61</c:v>
                </c:pt>
                <c:pt idx="3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explosion val="25"/>
          <c:dLbls>
            <c:dLbl>
              <c:idx val="1"/>
              <c:layout>
                <c:manualLayout>
                  <c:x val="0.17663817663817663"/>
                  <c:y val="-1.959658803342839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7.4337680426412945E-3"/>
                  <c:y val="-3.266098005571397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Федеральные заказчики</c:v>
                </c:pt>
                <c:pt idx="1">
                  <c:v>Заказчики Магаданской области</c:v>
                </c:pt>
                <c:pt idx="2">
                  <c:v>Муниципальные заказчики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77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2000" dirty="0"/>
              <a:t>Федеральные заказчики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 заказчики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2000" dirty="0"/>
              <a:t>Заказчики Магаданской области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4665688486719864"/>
          <c:w val="1"/>
          <c:h val="0.4813775480885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Заказчики Магаданской области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Муниципальные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заказчики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заказчики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Выявлены нарушения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Нарушений нет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554688"/>
        <c:axId val="23585152"/>
        <c:axId val="0"/>
      </c:bar3DChart>
      <c:catAx>
        <c:axId val="23554688"/>
        <c:scaling>
          <c:orientation val="minMax"/>
        </c:scaling>
        <c:delete val="0"/>
        <c:axPos val="b"/>
        <c:majorTickMark val="out"/>
        <c:minorTickMark val="none"/>
        <c:tickLblPos val="nextTo"/>
        <c:crossAx val="23585152"/>
        <c:crosses val="autoZero"/>
        <c:auto val="1"/>
        <c:lblAlgn val="ctr"/>
        <c:lblOffset val="100"/>
        <c:noMultiLvlLbl val="0"/>
      </c:catAx>
      <c:valAx>
        <c:axId val="2358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54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3" y="1"/>
            <a:ext cx="294657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6AE5EAC-80BF-4BA1-B2E8-C94249DABFA0}" type="datetime1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4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3" y="9428244"/>
            <a:ext cx="294657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9665C8D-11B1-4021-A288-E614721B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1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>
            <a:lvl1pPr algn="l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>
            <a:lvl1pPr algn="r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6125"/>
            <a:ext cx="6607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121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4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b" anchorCtr="0" compatLnSpc="1">
            <a:prstTxWarp prst="textNoShape">
              <a:avLst/>
            </a:prstTxWarp>
          </a:bodyPr>
          <a:lstStyle>
            <a:lvl1pPr algn="l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4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b" anchorCtr="0" compatLnSpc="1">
            <a:prstTxWarp prst="textNoShape">
              <a:avLst/>
            </a:prstTxWarp>
          </a:bodyPr>
          <a:lstStyle>
            <a:lvl1pPr algn="r" defTabSz="937531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005604-A170-4865-846F-9661DE587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90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-128"/>
      </a:defRPr>
    </a:lvl1pPr>
    <a:lvl2pPr marL="38958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779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16874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5583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 cstate="print"/>
          <a:srcRect t="7895"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9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08DE-2C27-48F5-9E06-6E129C7F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DFEC-5A7F-4442-8F7D-C4257BA78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7F927-1CF7-471D-881F-B55036FF4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F36B-010B-4FD4-92B7-E26B5932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8C5F-DBF0-471A-82B1-2E5891AB6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2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2CC3-F706-4867-9B59-08F96A92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4B0-398E-41D5-ABD7-3F32515CF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582" indent="0">
              <a:buNone/>
              <a:defRPr sz="1500"/>
            </a:lvl2pPr>
            <a:lvl3pPr marL="779163" indent="0">
              <a:buNone/>
              <a:defRPr sz="1400"/>
            </a:lvl3pPr>
            <a:lvl4pPr marL="1168745" indent="0">
              <a:buNone/>
              <a:defRPr sz="1200"/>
            </a:lvl4pPr>
            <a:lvl5pPr marL="1558326" indent="0">
              <a:buNone/>
              <a:defRPr sz="1200"/>
            </a:lvl5pPr>
            <a:lvl6pPr marL="1947908" indent="0">
              <a:buNone/>
              <a:defRPr sz="1200"/>
            </a:lvl6pPr>
            <a:lvl7pPr marL="2337489" indent="0">
              <a:buNone/>
              <a:defRPr sz="1200"/>
            </a:lvl7pPr>
            <a:lvl8pPr marL="2727071" indent="0">
              <a:buNone/>
              <a:defRPr sz="1200"/>
            </a:lvl8pPr>
            <a:lvl9pPr marL="311665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DB99B-483E-4B45-B3D4-153CC3392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E3D4-C952-4ADD-9C4E-118345FCE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C51F-9533-42FD-ACF1-89A92926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67C2-8764-401C-88D3-B423BB8EE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D914-8D8A-4BDD-B083-1736F757E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A6FA-79F8-41FA-9DE2-986A37E9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17BF-C98B-4F35-A279-949FC0014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9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7035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9576C30-1975-437A-B957-D9966ED88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389582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6pPr>
      <a:lvl7pPr marL="779163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7pPr>
      <a:lvl8pPr marL="1168745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8pPr>
      <a:lvl9pPr marL="1558326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9pPr>
    </p:titleStyle>
    <p:bodyStyle>
      <a:lvl1pPr marL="292186" indent="-29218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333399"/>
          </a:solidFill>
          <a:latin typeface="+mn-lt"/>
          <a:ea typeface="MS PGothic" pitchFamily="34" charset="-128"/>
          <a:cs typeface="ＭＳ Ｐゴシック" charset="-128"/>
        </a:defRPr>
      </a:lvl1pPr>
      <a:lvl2pPr marL="633070" indent="-2434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99"/>
          </a:solidFill>
          <a:latin typeface="+mn-lt"/>
          <a:ea typeface="MS PGothic" pitchFamily="34" charset="-128"/>
        </a:defRPr>
      </a:lvl2pPr>
      <a:lvl3pPr marL="973954" indent="-194791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  <a:ea typeface="MS PGothic" pitchFamily="34" charset="-128"/>
        </a:defRPr>
      </a:lvl3pPr>
      <a:lvl4pPr marL="1363534" indent="-194791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333399"/>
          </a:solidFill>
          <a:latin typeface="+mn-lt"/>
          <a:ea typeface="MS PGothic" pitchFamily="34" charset="-128"/>
        </a:defRPr>
      </a:lvl4pPr>
      <a:lvl5pPr marL="1753117" indent="-194791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  <a:ea typeface="MS PGothic" pitchFamily="34" charset="-128"/>
        </a:defRPr>
      </a:lvl5pPr>
      <a:lvl6pPr marL="2142698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6pPr>
      <a:lvl7pPr marL="2532280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7pPr>
      <a:lvl8pPr marL="2921861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8pPr>
      <a:lvl9pPr marL="3311443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6" y="627534"/>
            <a:ext cx="9190383" cy="331236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8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10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050450"/>
          </a:xfrm>
        </p:spPr>
        <p:txBody>
          <a:bodyPr/>
          <a:lstStyle/>
          <a:p>
            <a:pPr algn="just"/>
            <a:r>
              <a:rPr lang="ru-RU" sz="2400" dirty="0" smtClean="0"/>
              <a:t>Установление требований к 1-й и 2-й частям заявок без учета изменений, вступивших в силу 01.07.2018г. </a:t>
            </a:r>
            <a:r>
              <a:rPr lang="ru-RU" sz="2400" dirty="0"/>
              <a:t>(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04-30/130-2018)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Установление в проекте контракта ответственности для СМП с нарушением ПП №1042 </a:t>
            </a:r>
            <a:r>
              <a:rPr lang="ru-RU" sz="2400" dirty="0"/>
              <a:t>(</a:t>
            </a:r>
            <a:r>
              <a:rPr lang="ru-RU" sz="2400" i="1" dirty="0"/>
              <a:t>Решение по делу </a:t>
            </a:r>
            <a:r>
              <a:rPr lang="ru-RU" sz="2400" i="1" dirty="0" smtClean="0"/>
              <a:t>№04-30/130-2018)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Ссылка в документации на ст.70 Закона в части порядка заключения контракта, в то время как она утратила силу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</a:t>
            </a:r>
            <a:r>
              <a:rPr lang="ru-RU" sz="2400" i="1" dirty="0" smtClean="0"/>
              <a:t>04-30/130-2018</a:t>
            </a:r>
            <a:r>
              <a:rPr lang="ru-RU" sz="2400" i="1" dirty="0"/>
              <a:t>)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009437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11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Иные нарушения:</a:t>
            </a:r>
          </a:p>
          <a:p>
            <a:pPr algn="just"/>
            <a:r>
              <a:rPr lang="ru-RU" sz="2400" dirty="0" smtClean="0"/>
              <a:t>Требования к </a:t>
            </a:r>
            <a:r>
              <a:rPr lang="ru-RU" sz="2400" dirty="0" err="1" smtClean="0"/>
              <a:t>химсоставу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i="1" dirty="0"/>
              <a:t>Решение по делу </a:t>
            </a:r>
            <a:r>
              <a:rPr lang="ru-RU" sz="2400" i="1" dirty="0" smtClean="0"/>
              <a:t>№04-30/93,97,98-2018)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Наличие двух </a:t>
            </a:r>
            <a:r>
              <a:rPr lang="ru-RU" sz="2400" dirty="0"/>
              <a:t>инструкций (</a:t>
            </a:r>
            <a:r>
              <a:rPr lang="ru-RU" sz="2400" i="1" dirty="0"/>
              <a:t>Решение по делу №04-30/93,97,98-2018);</a:t>
            </a:r>
            <a:endParaRPr lang="ru-RU" sz="2400" i="1" dirty="0" smtClean="0"/>
          </a:p>
          <a:p>
            <a:pPr algn="just"/>
            <a:r>
              <a:rPr lang="ru-RU" sz="2400" dirty="0" smtClean="0"/>
              <a:t>Установление требования к выписке из реестра членов саморегулируемой </a:t>
            </a:r>
            <a:r>
              <a:rPr lang="ru-RU" sz="2400" dirty="0"/>
              <a:t>организации (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04-30/98-2018)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Неправомерное отклонение заявки </a:t>
            </a:r>
            <a:r>
              <a:rPr lang="ru-RU" sz="2400" dirty="0"/>
              <a:t>(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04-30/103-2018</a:t>
            </a:r>
            <a:r>
              <a:rPr lang="ru-RU" sz="2400" i="1" dirty="0"/>
              <a:t>)</a:t>
            </a:r>
            <a:endParaRPr lang="ru-RU" sz="2400" dirty="0" smtClean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91464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12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235989"/>
              </p:ext>
            </p:extLst>
          </p:nvPr>
        </p:nvGraphicFramePr>
        <p:xfrm>
          <a:off x="899593" y="987574"/>
          <a:ext cx="7344815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653"/>
                <a:gridCol w="1672499"/>
                <a:gridCol w="2347312"/>
                <a:gridCol w="2877351"/>
              </a:tblGrid>
              <a:tr h="706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товара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Описание объекта закупки с учетом требования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ст.33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Предложение участника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22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200" kern="1200" spc="-2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МНН: </a:t>
                      </a:r>
                      <a:r>
                        <a:rPr lang="ru-RU" sz="1200" kern="1200" spc="-25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Октреотид</a:t>
                      </a:r>
                      <a:endParaRPr lang="ru-RU" sz="1200" kern="1200" spc="-25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раствор для внутривенного и подкожного введения, </a:t>
                      </a: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мкг/мл, 1 мл - ампулы №5*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раствор для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инфузий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подкожного введения, 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мг/мл - ампулы № 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3024686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участник вправе предложить к поставке: «Препарат с кратной дозировкой с пропорциональным увеличением количества товара, за исключением эквивалентных дозировок лекарственного препарата, предусматривающих необходимость деления твердой лекарственной формы препарата; препараты в некратных эквивалентных дозировках, позволяющих достичь одинакового терапевтического эффекта.  Предлагая эквивалентное количество в упаковке, участник должен скорректировать общее количество планируемого к поставке лекарственного препарата до требуемого Заказчиком»</a:t>
            </a:r>
          </a:p>
        </p:txBody>
      </p:sp>
    </p:spTree>
    <p:extLst>
      <p:ext uri="{BB962C8B-B14F-4D97-AF65-F5344CB8AC3E}">
        <p14:creationId xmlns:p14="http://schemas.microsoft.com/office/powerpoint/2010/main" val="331580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ОБРАТИТЬ ВНИМАНИЕ!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Искусственное </a:t>
            </a:r>
            <a:r>
              <a:rPr lang="ru-RU" sz="2400" b="1" dirty="0"/>
              <a:t>дробление закупки </a:t>
            </a:r>
            <a:r>
              <a:rPr lang="ru-RU" sz="2400" dirty="0"/>
              <a:t>является нарушением </a:t>
            </a:r>
            <a:r>
              <a:rPr lang="ru-RU" sz="2400" dirty="0" err="1" smtClean="0"/>
              <a:t>ст.ст</a:t>
            </a:r>
            <a:r>
              <a:rPr lang="ru-RU" sz="2400" dirty="0" smtClean="0"/>
              <a:t>. 8, 93 </a:t>
            </a:r>
            <a:r>
              <a:rPr lang="ru-RU" sz="2400" dirty="0"/>
              <a:t>Закона о контрактной </a:t>
            </a:r>
            <a:r>
              <a:rPr lang="ru-RU" sz="2400" dirty="0" smtClean="0"/>
              <a:t>системе: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направлены на </a:t>
            </a:r>
            <a:r>
              <a:rPr lang="ru-RU" sz="2400" dirty="0"/>
              <a:t>достижение единой </a:t>
            </a:r>
            <a:r>
              <a:rPr lang="ru-RU" sz="2400" dirty="0" smtClean="0"/>
              <a:t>цели;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предусмотренные контрактами </a:t>
            </a:r>
            <a:r>
              <a:rPr lang="ru-RU" sz="2400" dirty="0"/>
              <a:t>работы являются технологически идентичными;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сроки </a:t>
            </a:r>
            <a:r>
              <a:rPr lang="ru-RU" sz="2400" dirty="0"/>
              <a:t>выполнения </a:t>
            </a:r>
            <a:r>
              <a:rPr lang="ru-RU" sz="2400" dirty="0" smtClean="0"/>
              <a:t>контрактов </a:t>
            </a:r>
            <a:r>
              <a:rPr lang="ru-RU" sz="2400" dirty="0"/>
              <a:t>одинаковы</a:t>
            </a:r>
            <a:r>
              <a:rPr lang="ru-RU" sz="2400" dirty="0" smtClean="0"/>
              <a:t>.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заключены </a:t>
            </a:r>
            <a:r>
              <a:rPr lang="ru-RU" sz="2400" dirty="0"/>
              <a:t>с одним </a:t>
            </a:r>
            <a:r>
              <a:rPr lang="ru-RU" sz="2400" dirty="0" smtClean="0"/>
              <a:t>подрядчиком </a:t>
            </a:r>
          </a:p>
          <a:p>
            <a:pPr marL="0" indent="0" algn="just">
              <a:buNone/>
            </a:pPr>
            <a:r>
              <a:rPr lang="ru-RU" sz="2400" dirty="0" smtClean="0"/>
              <a:t>Все это </a:t>
            </a:r>
            <a:r>
              <a:rPr lang="ru-RU" sz="2400" dirty="0"/>
              <a:t>свидетельствует о едином предмете и результате работ по государственным контрактам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464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14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ОБРАТИТЬ ВНИМАНИЕ!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50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/>
              <a:t>Правильный выбор ОКПД – основание для применения / неприменения </a:t>
            </a:r>
            <a:r>
              <a:rPr lang="ru-RU" sz="1800" b="1" dirty="0" err="1"/>
              <a:t>нацрежима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pPr algn="just">
              <a:buFontTx/>
              <a:buChar char="-"/>
            </a:pPr>
            <a:endParaRPr lang="ru-RU" sz="1800" dirty="0"/>
          </a:p>
          <a:p>
            <a:pPr algn="just">
              <a:buFontTx/>
              <a:buChar char="-"/>
            </a:pPr>
            <a:endParaRPr lang="ru-RU" sz="1800" dirty="0"/>
          </a:p>
          <a:p>
            <a:pPr algn="just">
              <a:buFontTx/>
              <a:buChar char="-"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21503"/>
              </p:ext>
            </p:extLst>
          </p:nvPr>
        </p:nvGraphicFramePr>
        <p:xfrm>
          <a:off x="395536" y="1400226"/>
          <a:ext cx="5723890" cy="1370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985"/>
                <a:gridCol w="43199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Одежда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Спецодежда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14.12.30.150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Рукавицы, перчатки производственные и профессиональные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5140"/>
              </p:ext>
            </p:extLst>
          </p:nvPr>
        </p:nvGraphicFramePr>
        <p:xfrm>
          <a:off x="2987824" y="2735412"/>
          <a:ext cx="5723890" cy="2235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985"/>
                <a:gridCol w="43199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22.19.6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Предметы одежды и ее аксессуары из вулканизированной резины, кроме твердой резины (эбонита)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22.19.60.110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Перчатки резиновые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22.19.60.111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Перчатки хирургические резиновые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22.19.60.113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Перчатки хирургические из каучукового латекса стерильные одноразовые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26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15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Новости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ГУПы</a:t>
            </a:r>
            <a:r>
              <a:rPr lang="ru-RU" dirty="0" smtClean="0"/>
              <a:t> и </a:t>
            </a:r>
            <a:r>
              <a:rPr lang="ru-RU" dirty="0" err="1" smtClean="0"/>
              <a:t>МУПы</a:t>
            </a:r>
            <a:r>
              <a:rPr lang="ru-RU" dirty="0" smtClean="0"/>
              <a:t> перевели на 223-ФЗ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3598"/>
            <a:ext cx="727906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16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Новости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Когда без внешнего эксперта не обойтись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03" y="699542"/>
            <a:ext cx="4496925" cy="29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37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17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Новости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Закупки дл</a:t>
            </a:r>
            <a:r>
              <a:rPr lang="ru-RU" dirty="0" smtClean="0"/>
              <a:t>я организаций инвалидов надо проводить отдельно (ПП №716 от 22.06.18)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59" y="699542"/>
            <a:ext cx="4822995" cy="28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18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Новости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Реестр МСП стал свидетельством статуса участника (ФЗ №313-ФЗ от 03.08.18)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03" y="771550"/>
            <a:ext cx="3810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3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19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Новости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Каталог ТРУ дополнили: нефтяные битумы, операционные системы и ПО, компьютеры, ноутбуки, системные блоки, оргтехника, услуги по предоставлению кредита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12"/>
            <a:ext cx="3651870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64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382483" y="1635646"/>
            <a:ext cx="8641373" cy="20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/>
          <a:lstStyle/>
          <a:p>
            <a:r>
              <a:rPr lang="ru-RU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ru-RU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ФЕДАРАЛЬНОЙ АНТИМОНОПОЛЬНОЙ СЛУЖБЫ ПО МАГАДАНСКОЙ ОБЛАСТИ</a:t>
            </a:r>
          </a:p>
          <a:p>
            <a:endParaRPr lang="ru-RU" sz="2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ПРАВОПРИМЕНИТЕЛЬНОЙ ПРАКТИКИ   МАГАДАНСКОГО УФАС РОССИИ ПО КОНТРОЛЮ В СФЕРЕ КОНТРАКТНОЙ СИСТЕМЫ</a:t>
            </a:r>
          </a:p>
          <a:p>
            <a:pPr algn="r"/>
            <a:endParaRPr lang="ru-RU" sz="2400" b="1" dirty="0" smtClea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Романенко </a:t>
            </a:r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М.А.</a:t>
            </a:r>
          </a:p>
          <a:p>
            <a:r>
              <a:rPr lang="ru-RU" sz="17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сентября 2018 </a:t>
            </a:r>
            <a:r>
              <a:rPr lang="ru-RU" sz="17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en-US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26"/>
          <p:cNvSpPr>
            <a:spLocks noChangeArrowheads="1"/>
          </p:cNvSpPr>
          <p:nvPr/>
        </p:nvSpPr>
        <p:spPr bwMode="auto">
          <a:xfrm>
            <a:off x="2132118" y="0"/>
            <a:ext cx="7011882" cy="138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 anchor="ctr"/>
          <a:lstStyle/>
          <a:p>
            <a:endParaRPr lang="en-US" sz="17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20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ru-RU" altLang="ru-RU" sz="3600" dirty="0" smtClean="0"/>
          </a:p>
          <a:p>
            <a:pPr marL="0" indent="0" algn="just" eaLnBrk="1" hangingPunct="1">
              <a:buNone/>
            </a:pPr>
            <a:endParaRPr lang="ru-RU" altLang="ru-RU" sz="3600" dirty="0"/>
          </a:p>
          <a:p>
            <a:pPr marL="0" indent="0" algn="ctr" eaLnBrk="1" hangingPunct="1">
              <a:buNone/>
            </a:pPr>
            <a:r>
              <a:rPr lang="ru-RU" altLang="ru-RU" sz="36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8938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07644"/>
              </p:ext>
            </p:extLst>
          </p:nvPr>
        </p:nvGraphicFramePr>
        <p:xfrm>
          <a:off x="317989" y="789552"/>
          <a:ext cx="8229600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2"/>
          <p:cNvSpPr txBox="1">
            <a:spLocks/>
          </p:cNvSpPr>
          <p:nvPr/>
        </p:nvSpPr>
        <p:spPr bwMode="auto">
          <a:xfrm>
            <a:off x="160922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4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82754"/>
              </p:ext>
            </p:extLst>
          </p:nvPr>
        </p:nvGraphicFramePr>
        <p:xfrm>
          <a:off x="185052" y="843558"/>
          <a:ext cx="87074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017186"/>
              </p:ext>
            </p:extLst>
          </p:nvPr>
        </p:nvGraphicFramePr>
        <p:xfrm>
          <a:off x="317988" y="843558"/>
          <a:ext cx="454204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183964"/>
              </p:ext>
            </p:extLst>
          </p:nvPr>
        </p:nvGraphicFramePr>
        <p:xfrm>
          <a:off x="4211960" y="843558"/>
          <a:ext cx="477111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14766"/>
              </p:ext>
            </p:extLst>
          </p:nvPr>
        </p:nvGraphicFramePr>
        <p:xfrm>
          <a:off x="2195736" y="2895786"/>
          <a:ext cx="525658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6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Проверочные мероприятия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08842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7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недобросовестных поставщиков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968957"/>
              </p:ext>
            </p:extLst>
          </p:nvPr>
        </p:nvGraphicFramePr>
        <p:xfrm>
          <a:off x="428625" y="1275606"/>
          <a:ext cx="8229600" cy="28756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164"/>
                <a:gridCol w="1428760"/>
                <a:gridCol w="1428760"/>
                <a:gridCol w="1500198"/>
                <a:gridCol w="1328718"/>
              </a:tblGrid>
              <a:tr h="3495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Основания включения сведений в РНП</a:t>
                      </a:r>
                      <a:endParaRPr lang="ru-RU" sz="1400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29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Поступило обращений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Включено в реестр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Поступило обращений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Включено в реестр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уклонение от заключения контракта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6515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односторонний отказ заказчика от исполнения контракта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6515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расторжение контракта по решению суда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8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27534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По результатам рассмотрения жалоб «профессиональных жалобщиков»:</a:t>
            </a:r>
          </a:p>
          <a:p>
            <a:pPr algn="just"/>
            <a:r>
              <a:rPr lang="ru-RU" sz="2400" dirty="0" smtClean="0"/>
              <a:t>Право заказчика на предоставление </a:t>
            </a:r>
            <a:r>
              <a:rPr lang="ru-RU" sz="2400" dirty="0"/>
              <a:t>аванса (</a:t>
            </a:r>
            <a:r>
              <a:rPr lang="ru-RU" sz="2400" i="1" dirty="0"/>
              <a:t>Решение по делу </a:t>
            </a:r>
            <a:r>
              <a:rPr lang="ru-RU" sz="2400" i="1" dirty="0" smtClean="0"/>
              <a:t>№04-30/88,89-2018)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err="1" smtClean="0"/>
              <a:t>Неустановление</a:t>
            </a:r>
            <a:r>
              <a:rPr lang="ru-RU" sz="2400" dirty="0" smtClean="0"/>
              <a:t> гражданско-правовой ответствен-</a:t>
            </a:r>
            <a:r>
              <a:rPr lang="ru-RU" sz="2400" dirty="0" err="1" smtClean="0"/>
              <a:t>ности</a:t>
            </a:r>
            <a:r>
              <a:rPr lang="ru-RU" sz="2400" dirty="0" smtClean="0"/>
              <a:t> за неисполнение или ненадлежащее исполнение условия о привлечении субподрядчиков из числа СМП и СОНКО </a:t>
            </a:r>
            <a:r>
              <a:rPr lang="ru-RU" sz="2400" dirty="0"/>
              <a:t>(</a:t>
            </a:r>
            <a:r>
              <a:rPr lang="ru-RU" sz="2400" i="1" dirty="0"/>
              <a:t>Решение по делу №04-30/88,89-2018</a:t>
            </a:r>
            <a:r>
              <a:rPr lang="ru-RU" sz="2400" i="1" dirty="0" smtClean="0"/>
              <a:t>);</a:t>
            </a:r>
          </a:p>
          <a:p>
            <a:pPr algn="just"/>
            <a:r>
              <a:rPr lang="ru-RU" sz="2400" dirty="0" smtClean="0"/>
              <a:t>Установление требования о членстве СРО к субподрядчикам</a:t>
            </a:r>
          </a:p>
        </p:txBody>
      </p:sp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9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050450"/>
          </a:xfrm>
        </p:spPr>
        <p:txBody>
          <a:bodyPr/>
          <a:lstStyle/>
          <a:p>
            <a:pPr algn="just"/>
            <a:r>
              <a:rPr lang="ru-RU" sz="2400" dirty="0" err="1" smtClean="0"/>
              <a:t>Невключение</a:t>
            </a:r>
            <a:r>
              <a:rPr lang="ru-RU" sz="2400" dirty="0" smtClean="0"/>
              <a:t> в проект контракт ответственности за невыполнение обязательств самостоятельно, без привлечения других </a:t>
            </a:r>
            <a:r>
              <a:rPr lang="ru-RU" sz="2400" dirty="0"/>
              <a:t>лиц (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04-30/90-2018)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Установление в проекте контракта ответственности в привязке к ставке рефинансирования, а не к ключевой ставке </a:t>
            </a:r>
            <a:r>
              <a:rPr lang="ru-RU" sz="2400" dirty="0"/>
              <a:t>(</a:t>
            </a:r>
            <a:r>
              <a:rPr lang="ru-RU" sz="2400" i="1" dirty="0"/>
              <a:t>Решение по делу </a:t>
            </a:r>
            <a:r>
              <a:rPr lang="ru-RU" sz="2400" i="1" dirty="0" smtClean="0"/>
              <a:t>№04-30/(105-109)-2018)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Нарушение п.2 ч.13 ст.34 Закона в части уменьшения суммы, </a:t>
            </a:r>
            <a:r>
              <a:rPr lang="ru-RU" sz="2400" dirty="0"/>
              <a:t>подлежащей </a:t>
            </a:r>
            <a:r>
              <a:rPr lang="ru-RU" sz="2400" dirty="0" smtClean="0"/>
              <a:t>оплате (</a:t>
            </a:r>
            <a:r>
              <a:rPr lang="ru-RU" sz="2400" i="1" dirty="0"/>
              <a:t>Решение по делу №04-30/(105-109)-2018)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82495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32245</TotalTime>
  <Words>644</Words>
  <Application>Microsoft Office PowerPoint</Application>
  <PresentationFormat>Экран (16:9)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Перевозчиков М.И.</dc:creator>
  <cp:lastModifiedBy>Романенко М.А.</cp:lastModifiedBy>
  <cp:revision>815</cp:revision>
  <cp:lastPrinted>2018-03-10T07:21:45Z</cp:lastPrinted>
  <dcterms:created xsi:type="dcterms:W3CDTF">2011-05-31T12:12:04Z</dcterms:created>
  <dcterms:modified xsi:type="dcterms:W3CDTF">2018-09-05T23:07:19Z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