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25" r:id="rId2"/>
    <p:sldId id="256" r:id="rId3"/>
    <p:sldId id="416" r:id="rId4"/>
    <p:sldId id="511" r:id="rId5"/>
    <p:sldId id="509" r:id="rId6"/>
    <p:sldId id="505" r:id="rId7"/>
    <p:sldId id="513" r:id="rId8"/>
    <p:sldId id="514" r:id="rId9"/>
    <p:sldId id="515" r:id="rId10"/>
    <p:sldId id="526" r:id="rId11"/>
    <p:sldId id="529" r:id="rId12"/>
    <p:sldId id="530" r:id="rId13"/>
    <p:sldId id="528" r:id="rId14"/>
    <p:sldId id="516" r:id="rId15"/>
    <p:sldId id="531" r:id="rId16"/>
    <p:sldId id="532" r:id="rId17"/>
    <p:sldId id="535" r:id="rId18"/>
    <p:sldId id="536" r:id="rId19"/>
    <p:sldId id="537" r:id="rId20"/>
    <p:sldId id="538" r:id="rId21"/>
    <p:sldId id="539" r:id="rId22"/>
    <p:sldId id="541" r:id="rId23"/>
    <p:sldId id="533" r:id="rId24"/>
  </p:sldIdLst>
  <p:sldSz cx="9144000" cy="5143500" type="screen16x9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389582"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779163"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168745"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558326"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1947908" algn="l" defTabSz="779163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337489" algn="l" defTabSz="779163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2727071" algn="l" defTabSz="779163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116652" algn="l" defTabSz="779163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8080"/>
    <a:srgbClr val="FF3399"/>
    <a:srgbClr val="FF0033"/>
    <a:srgbClr val="009999"/>
    <a:srgbClr val="CCFFFF"/>
    <a:srgbClr val="FF7C80"/>
    <a:srgbClr val="66CCFF"/>
    <a:srgbClr val="993300"/>
    <a:srgbClr val="B7E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2" autoAdjust="0"/>
    <p:restoredTop sz="94690" autoAdjust="0"/>
  </p:normalViewPr>
  <p:slideViewPr>
    <p:cSldViewPr>
      <p:cViewPr varScale="1">
        <p:scale>
          <a:sx n="116" d="100"/>
          <a:sy n="116" d="100"/>
        </p:scale>
        <p:origin x="-738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4400"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Жалобы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explosion val="25"/>
          <c:dPt>
            <c:idx val="2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Возвращено</c:v>
                </c:pt>
                <c:pt idx="1">
                  <c:v>Отозвано</c:v>
                </c:pt>
                <c:pt idx="2">
                  <c:v>Обоснованные</c:v>
                </c:pt>
                <c:pt idx="3">
                  <c:v>Необоснованные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4</c:v>
                </c:pt>
                <c:pt idx="2">
                  <c:v>55</c:v>
                </c:pt>
                <c:pt idx="3">
                  <c:v>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Жалобы</c:v>
                </c:pt>
              </c:strCache>
            </c:strRef>
          </c:tx>
          <c:spPr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c:spPr>
          <c:explosion val="25"/>
          <c:dLbls>
            <c:dLbl>
              <c:idx val="1"/>
              <c:layout>
                <c:manualLayout>
                  <c:x val="0.17663817663817663"/>
                  <c:y val="-1.959658803342839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Федеральные заказчики</c:v>
                </c:pt>
                <c:pt idx="1">
                  <c:v>Заказчики Магаданской области</c:v>
                </c:pt>
                <c:pt idx="2">
                  <c:v>Муниципальные заказчики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79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 sz="2000" dirty="0"/>
              <a:t>Федеральные заказчики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Федеральные заказчики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Обоснованные</c:v>
                </c:pt>
                <c:pt idx="1">
                  <c:v>Необоснованные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 sz="2000" dirty="0"/>
              <a:t>Заказчики Магаданской области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4665688486719864"/>
          <c:w val="1"/>
          <c:h val="0.4813775480885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Заказчики Магаданской области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Обоснованные</c:v>
                </c:pt>
                <c:pt idx="1">
                  <c:v>Необоснованные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Муниципальные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заказчики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заказчики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Обоснованные</c:v>
                </c:pt>
                <c:pt idx="1">
                  <c:v>Необоснованные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Выявлены нарушения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Плановые</c:v>
                </c:pt>
                <c:pt idx="1">
                  <c:v>Внеплановые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Нарушений нет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Плановые</c:v>
                </c:pt>
                <c:pt idx="1">
                  <c:v>Внеплановые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356736"/>
        <c:axId val="24358272"/>
        <c:axId val="0"/>
      </c:bar3DChart>
      <c:catAx>
        <c:axId val="24356736"/>
        <c:scaling>
          <c:orientation val="minMax"/>
        </c:scaling>
        <c:delete val="0"/>
        <c:axPos val="b"/>
        <c:majorTickMark val="out"/>
        <c:minorTickMark val="none"/>
        <c:tickLblPos val="nextTo"/>
        <c:crossAx val="24358272"/>
        <c:crosses val="autoZero"/>
        <c:auto val="1"/>
        <c:lblAlgn val="ctr"/>
        <c:lblOffset val="100"/>
        <c:noMultiLvlLbl val="0"/>
      </c:catAx>
      <c:valAx>
        <c:axId val="2435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56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57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3" y="1"/>
            <a:ext cx="2946575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6AE5EAC-80BF-4BA1-B2E8-C94249DABFA0}" type="datetime1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4"/>
            <a:ext cx="294657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3" y="9428244"/>
            <a:ext cx="2946575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9665C8D-11B1-4021-A288-E614721BD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1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t" anchorCtr="0" compatLnSpc="1">
            <a:prstTxWarp prst="textNoShape">
              <a:avLst/>
            </a:prstTxWarp>
          </a:bodyPr>
          <a:lstStyle>
            <a:lvl1pPr algn="l" defTabSz="93753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1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t" anchorCtr="0" compatLnSpc="1">
            <a:prstTxWarp prst="textNoShape">
              <a:avLst/>
            </a:prstTxWarp>
          </a:bodyPr>
          <a:lstStyle>
            <a:lvl1pPr algn="r" defTabSz="93753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6125"/>
            <a:ext cx="6607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121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4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b" anchorCtr="0" compatLnSpc="1">
            <a:prstTxWarp prst="textNoShape">
              <a:avLst/>
            </a:prstTxWarp>
          </a:bodyPr>
          <a:lstStyle>
            <a:lvl1pPr algn="l" defTabSz="93753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4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b" anchorCtr="0" compatLnSpc="1">
            <a:prstTxWarp prst="textNoShape">
              <a:avLst/>
            </a:prstTxWarp>
          </a:bodyPr>
          <a:lstStyle>
            <a:lvl1pPr algn="r" defTabSz="937531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E005604-A170-4865-846F-9661DE587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90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ＭＳ Ｐゴシック" charset="-128"/>
      </a:defRPr>
    </a:lvl1pPr>
    <a:lvl2pPr marL="38958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7791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16874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5583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1947908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 cstate="print"/>
          <a:srcRect t="7895"/>
          <a:stretch>
            <a:fillRect/>
          </a:stretch>
        </p:blipFill>
        <p:spPr bwMode="auto">
          <a:xfrm>
            <a:off x="0" y="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479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408DE-2C27-48F5-9E06-6E129C7F4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FDFEC-5A7F-4442-8F7D-C4257BA78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7F927-1CF7-471D-881F-B55036FF4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5F36B-010B-4FD4-92B7-E26B59329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8C5F-DBF0-471A-82B1-2E5891AB6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2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C2CC3-F706-4867-9B59-08F96A92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4B0-398E-41D5-ABD7-3F32515CF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582" indent="0">
              <a:buNone/>
              <a:defRPr sz="1500"/>
            </a:lvl2pPr>
            <a:lvl3pPr marL="779163" indent="0">
              <a:buNone/>
              <a:defRPr sz="1400"/>
            </a:lvl3pPr>
            <a:lvl4pPr marL="1168745" indent="0">
              <a:buNone/>
              <a:defRPr sz="1200"/>
            </a:lvl4pPr>
            <a:lvl5pPr marL="1558326" indent="0">
              <a:buNone/>
              <a:defRPr sz="1200"/>
            </a:lvl5pPr>
            <a:lvl6pPr marL="1947908" indent="0">
              <a:buNone/>
              <a:defRPr sz="1200"/>
            </a:lvl6pPr>
            <a:lvl7pPr marL="2337489" indent="0">
              <a:buNone/>
              <a:defRPr sz="1200"/>
            </a:lvl7pPr>
            <a:lvl8pPr marL="2727071" indent="0">
              <a:buNone/>
              <a:defRPr sz="1200"/>
            </a:lvl8pPr>
            <a:lvl9pPr marL="311665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DB99B-483E-4B45-B3D4-153CC3392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EE3D4-C952-4ADD-9C4E-118345FCE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BC51F-9533-42FD-ACF1-89A929260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C67C2-8764-401C-88D3-B423BB8EE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D914-8D8A-4BDD-B083-1736F757E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EA6FA-79F8-41FA-9DE2-986A37E9D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582" indent="0">
              <a:buNone/>
              <a:defRPr sz="2400"/>
            </a:lvl2pPr>
            <a:lvl3pPr marL="779163" indent="0">
              <a:buNone/>
              <a:defRPr sz="2000"/>
            </a:lvl3pPr>
            <a:lvl4pPr marL="1168745" indent="0">
              <a:buNone/>
              <a:defRPr sz="1700"/>
            </a:lvl4pPr>
            <a:lvl5pPr marL="1558326" indent="0">
              <a:buNone/>
              <a:defRPr sz="1700"/>
            </a:lvl5pPr>
            <a:lvl6pPr marL="1947908" indent="0">
              <a:buNone/>
              <a:defRPr sz="1700"/>
            </a:lvl6pPr>
            <a:lvl7pPr marL="2337489" indent="0">
              <a:buNone/>
              <a:defRPr sz="1700"/>
            </a:lvl7pPr>
            <a:lvl8pPr marL="2727071" indent="0">
              <a:buNone/>
              <a:defRPr sz="1700"/>
            </a:lvl8pPr>
            <a:lvl9pPr marL="3116652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D17BF-C98B-4F35-A279-949FC0014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968479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7035" y="4935141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9576C30-1975-437A-B957-D9966ED88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389582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6pPr>
      <a:lvl7pPr marL="779163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7pPr>
      <a:lvl8pPr marL="1168745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8pPr>
      <a:lvl9pPr marL="1558326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9pPr>
    </p:titleStyle>
    <p:bodyStyle>
      <a:lvl1pPr marL="292186" indent="-29218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rgbClr val="333399"/>
          </a:solidFill>
          <a:latin typeface="+mn-lt"/>
          <a:ea typeface="MS PGothic" pitchFamily="34" charset="-128"/>
          <a:cs typeface="ＭＳ Ｐゴシック" charset="-128"/>
        </a:defRPr>
      </a:lvl1pPr>
      <a:lvl2pPr marL="633070" indent="-24348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3399"/>
          </a:solidFill>
          <a:latin typeface="+mn-lt"/>
          <a:ea typeface="MS PGothic" pitchFamily="34" charset="-128"/>
        </a:defRPr>
      </a:lvl2pPr>
      <a:lvl3pPr marL="973954" indent="-194791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  <a:ea typeface="MS PGothic" pitchFamily="34" charset="-128"/>
        </a:defRPr>
      </a:lvl3pPr>
      <a:lvl4pPr marL="1363534" indent="-194791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333399"/>
          </a:solidFill>
          <a:latin typeface="+mn-lt"/>
          <a:ea typeface="MS PGothic" pitchFamily="34" charset="-128"/>
        </a:defRPr>
      </a:lvl4pPr>
      <a:lvl5pPr marL="1753117" indent="-194791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  <a:ea typeface="MS PGothic" pitchFamily="34" charset="-128"/>
        </a:defRPr>
      </a:lvl5pPr>
      <a:lvl6pPr marL="2142698" indent="-194791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6pPr>
      <a:lvl7pPr marL="2532280" indent="-194791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7pPr>
      <a:lvl8pPr marL="2921861" indent="-194791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8pPr>
      <a:lvl9pPr marL="3311443" indent="-194791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6" y="627534"/>
            <a:ext cx="9190383" cy="331236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8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10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ОБРАТИТЬ ВНИМАНИЕ!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0927" y="789552"/>
            <a:ext cx="8229600" cy="40504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/>
              <a:t>Искусственное </a:t>
            </a:r>
            <a:r>
              <a:rPr lang="ru-RU" sz="2400" b="1" dirty="0"/>
              <a:t>дробление закупки </a:t>
            </a:r>
            <a:r>
              <a:rPr lang="ru-RU" sz="2400" dirty="0"/>
              <a:t>является нарушением </a:t>
            </a:r>
            <a:r>
              <a:rPr lang="ru-RU" sz="2400" dirty="0" err="1" smtClean="0"/>
              <a:t>ст.ст</a:t>
            </a:r>
            <a:r>
              <a:rPr lang="ru-RU" sz="2400" dirty="0" smtClean="0"/>
              <a:t>. 8, 93 </a:t>
            </a:r>
            <a:r>
              <a:rPr lang="ru-RU" sz="2400" dirty="0"/>
              <a:t>Закона о контрактной </a:t>
            </a:r>
            <a:r>
              <a:rPr lang="ru-RU" sz="2400" dirty="0" smtClean="0"/>
              <a:t>системе: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направлены </a:t>
            </a:r>
            <a:r>
              <a:rPr lang="ru-RU" sz="2400" dirty="0"/>
              <a:t>па достижение единой </a:t>
            </a:r>
            <a:r>
              <a:rPr lang="ru-RU" sz="2400" dirty="0" smtClean="0"/>
              <a:t>цели; 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предусмотренные контрактами </a:t>
            </a:r>
            <a:r>
              <a:rPr lang="ru-RU" sz="2400" dirty="0"/>
              <a:t>работы являются технологически идентичными; </a:t>
            </a:r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сроки </a:t>
            </a:r>
            <a:r>
              <a:rPr lang="ru-RU" sz="2400" dirty="0"/>
              <a:t>выполнения </a:t>
            </a:r>
            <a:r>
              <a:rPr lang="ru-RU" sz="2400" dirty="0" smtClean="0"/>
              <a:t>контрактов </a:t>
            </a:r>
            <a:r>
              <a:rPr lang="ru-RU" sz="2400" dirty="0"/>
              <a:t>одинаковы</a:t>
            </a:r>
            <a:r>
              <a:rPr lang="ru-RU" sz="2400" dirty="0" smtClean="0"/>
              <a:t>.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заключены </a:t>
            </a:r>
            <a:r>
              <a:rPr lang="ru-RU" sz="2400" dirty="0"/>
              <a:t>с одним </a:t>
            </a:r>
            <a:r>
              <a:rPr lang="ru-RU" sz="2400" dirty="0" smtClean="0"/>
              <a:t>подрядчиком </a:t>
            </a:r>
          </a:p>
          <a:p>
            <a:pPr marL="0" indent="0" algn="just">
              <a:buNone/>
            </a:pPr>
            <a:r>
              <a:rPr lang="ru-RU" sz="2400" dirty="0" smtClean="0"/>
              <a:t>Все это </a:t>
            </a:r>
            <a:r>
              <a:rPr lang="ru-RU" sz="2400" dirty="0"/>
              <a:t>свидетельствует о едином предмете и результате работ по государственным контрактам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4644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11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ОБРАТИТЬ ВНИМАНИЕ!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0927" y="789552"/>
            <a:ext cx="8229600" cy="405045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Односторонний отказ от исполнения контракта</a:t>
            </a:r>
          </a:p>
          <a:p>
            <a:pPr marL="0" indent="0" algn="just">
              <a:buNone/>
            </a:pPr>
            <a:r>
              <a:rPr lang="ru-RU" sz="1800" dirty="0" smtClean="0"/>
              <a:t>Не позднее </a:t>
            </a:r>
            <a:r>
              <a:rPr lang="ru-RU" sz="1800" dirty="0"/>
              <a:t>чем в течение трех рабочих дней с даты принятия </a:t>
            </a:r>
            <a:r>
              <a:rPr lang="ru-RU" sz="1800" dirty="0"/>
              <a:t>решения заказчика об одностороннем отказе от исполнения </a:t>
            </a:r>
            <a:r>
              <a:rPr lang="ru-RU" sz="1800" dirty="0" smtClean="0"/>
              <a:t>контракта (ч.12. ст.95):</a:t>
            </a:r>
          </a:p>
          <a:p>
            <a:pPr algn="just">
              <a:buFontTx/>
              <a:buChar char="-"/>
            </a:pPr>
            <a:r>
              <a:rPr lang="ru-RU" sz="1800" dirty="0"/>
              <a:t>размещается в единой информационной </a:t>
            </a:r>
            <a:r>
              <a:rPr lang="ru-RU" sz="1800" dirty="0" smtClean="0"/>
              <a:t>системе; </a:t>
            </a:r>
          </a:p>
          <a:p>
            <a:pPr algn="just">
              <a:buFontTx/>
              <a:buChar char="-"/>
            </a:pPr>
            <a:r>
              <a:rPr lang="ru-RU" sz="1800" dirty="0"/>
              <a:t>направляется </a:t>
            </a:r>
            <a:r>
              <a:rPr lang="ru-RU" sz="1800" dirty="0" smtClean="0"/>
              <a:t>контрагенту </a:t>
            </a:r>
            <a:r>
              <a:rPr lang="ru-RU" sz="1800" dirty="0"/>
              <a:t>по почте заказным письмом с уведомлением о вручении по </a:t>
            </a:r>
            <a:r>
              <a:rPr lang="ru-RU" sz="1800" dirty="0" smtClean="0"/>
              <a:t>адресу, </a:t>
            </a:r>
            <a:r>
              <a:rPr lang="ru-RU" sz="1800" dirty="0"/>
              <a:t>указанному в </a:t>
            </a:r>
            <a:r>
              <a:rPr lang="ru-RU" sz="1800" dirty="0" smtClean="0"/>
              <a:t>контракте;</a:t>
            </a:r>
          </a:p>
          <a:p>
            <a:pPr algn="just">
              <a:buFontTx/>
              <a:buChar char="-"/>
            </a:pPr>
            <a:r>
              <a:rPr lang="ru-RU" sz="1800" dirty="0" smtClean="0"/>
              <a:t>направление иным способом, </a:t>
            </a:r>
            <a:r>
              <a:rPr lang="ru-RU" sz="1800" dirty="0"/>
              <a:t>обеспечивающих фиксирование такого уведомления и получение заказчиком подтверждения о его </a:t>
            </a:r>
            <a:r>
              <a:rPr lang="ru-RU" sz="1800" dirty="0" smtClean="0"/>
              <a:t>вручении;</a:t>
            </a:r>
          </a:p>
          <a:p>
            <a:pPr marL="0" indent="0" algn="just">
              <a:buNone/>
            </a:pPr>
            <a:r>
              <a:rPr lang="ru-RU" sz="1800" dirty="0"/>
              <a:t>При невозможности получения указанных подтверждения либо информации </a:t>
            </a:r>
            <a:r>
              <a:rPr lang="ru-RU" sz="1800" b="1" dirty="0">
                <a:solidFill>
                  <a:srgbClr val="FF0000"/>
                </a:solidFill>
              </a:rPr>
              <a:t>датой такого надлежащего уведомления </a:t>
            </a:r>
            <a:r>
              <a:rPr lang="ru-RU" sz="1800" dirty="0"/>
              <a:t>признается </a:t>
            </a:r>
            <a:r>
              <a:rPr lang="ru-RU" sz="1800" b="1" u="sng" dirty="0">
                <a:solidFill>
                  <a:srgbClr val="FF0000"/>
                </a:solidFill>
              </a:rPr>
              <a:t>дата по истечении тридцати дней с даты размещения решения </a:t>
            </a:r>
            <a:r>
              <a:rPr lang="ru-RU" sz="1800" dirty="0"/>
              <a:t>заказчика об одностороннем отказе от исполнения контракта </a:t>
            </a:r>
            <a:r>
              <a:rPr lang="ru-RU" sz="1800" b="1" u="sng" dirty="0">
                <a:solidFill>
                  <a:srgbClr val="FF0000"/>
                </a:solidFill>
              </a:rPr>
              <a:t>в единой информационной системе</a:t>
            </a:r>
          </a:p>
          <a:p>
            <a:pPr algn="just">
              <a:buFontTx/>
              <a:buChar char="-"/>
            </a:pPr>
            <a:endParaRPr lang="ru-RU" sz="1800" dirty="0"/>
          </a:p>
          <a:p>
            <a:pPr algn="just">
              <a:buFontTx/>
              <a:buChar char="-"/>
            </a:pPr>
            <a:endParaRPr lang="ru-RU" sz="1800" dirty="0"/>
          </a:p>
          <a:p>
            <a:pPr algn="just">
              <a:buFontTx/>
              <a:buChar char="-"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026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12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-8324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ОБРАТИТЬ ВНИМАНИЕ!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0927" y="789552"/>
            <a:ext cx="8229600" cy="40504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Решение заказчика об одностороннем отказе от исполнения контракта вступает в силу и контракт считается расторгнутым </a:t>
            </a:r>
            <a:r>
              <a:rPr lang="ru-RU" sz="1800" b="1" u="sng" dirty="0">
                <a:solidFill>
                  <a:srgbClr val="FF0000"/>
                </a:solidFill>
              </a:rPr>
              <a:t>через десять дней с даты надлежащего уведомления</a:t>
            </a:r>
            <a:r>
              <a:rPr lang="ru-RU" sz="1800" dirty="0"/>
              <a:t> заказчиком поставщика (подрядчика, исполнителя) об одностороннем отказе от исполнения контракта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10-дневный срок предоставлен контрагенту для устранения нарушений </a:t>
            </a:r>
            <a:r>
              <a:rPr lang="ru-RU" sz="1800" dirty="0"/>
              <a:t>условий контракта, </a:t>
            </a:r>
            <a:r>
              <a:rPr lang="ru-RU" sz="1800" dirty="0" smtClean="0"/>
              <a:t>послуживших </a:t>
            </a:r>
            <a:r>
              <a:rPr lang="ru-RU" sz="1800" dirty="0"/>
              <a:t>основанием для принятия указанного </a:t>
            </a:r>
            <a:r>
              <a:rPr lang="ru-RU" sz="1800" dirty="0" smtClean="0"/>
              <a:t>решения.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algn="just">
              <a:buFontTx/>
              <a:buChar char="-"/>
            </a:pPr>
            <a:endParaRPr lang="ru-RU" sz="1800" dirty="0"/>
          </a:p>
          <a:p>
            <a:pPr algn="just">
              <a:buFontTx/>
              <a:buChar char="-"/>
            </a:pPr>
            <a:endParaRPr lang="ru-RU" sz="1800" dirty="0"/>
          </a:p>
          <a:p>
            <a:pPr algn="just">
              <a:buFontTx/>
              <a:buChar char="-"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3754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13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-2375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0927" y="789552"/>
            <a:ext cx="8229600" cy="4050450"/>
          </a:xfrm>
        </p:spPr>
        <p:txBody>
          <a:bodyPr/>
          <a:lstStyle/>
          <a:p>
            <a:pPr marL="0" indent="0" algn="just">
              <a:buNone/>
            </a:pPr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0248"/>
            <a:ext cx="7848873" cy="431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2"/>
          <p:cNvSpPr txBox="1">
            <a:spLocks/>
          </p:cNvSpPr>
          <p:nvPr/>
        </p:nvSpPr>
        <p:spPr bwMode="auto">
          <a:xfrm>
            <a:off x="-8324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ОБРАТИТЬ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39285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86937" y="627534"/>
            <a:ext cx="8229600" cy="576064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Статья 33 Закона о контрактной системе</a:t>
            </a:r>
            <a:endParaRPr lang="ru-RU" sz="24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14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Закона №44-ФЗ с 11.01.2018</a:t>
            </a: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21247" r="1425" b="4977"/>
          <a:stretch/>
        </p:blipFill>
        <p:spPr bwMode="auto">
          <a:xfrm>
            <a:off x="277429" y="1131590"/>
            <a:ext cx="8810868" cy="379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86937" y="771550"/>
            <a:ext cx="8229600" cy="576064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Введена в действие часть 15.1 статьи 99 Закона о контрактной системе</a:t>
            </a:r>
            <a:endParaRPr lang="ru-RU" sz="24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15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Закона №44-ФЗ с 11.01.2018</a:t>
            </a: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35647"/>
            <a:ext cx="8229600" cy="295897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Не допускается обращение </a:t>
            </a:r>
            <a:r>
              <a:rPr lang="ru-RU" dirty="0"/>
              <a:t>с жалобой </a:t>
            </a:r>
            <a:r>
              <a:rPr lang="ru-RU" dirty="0" smtClean="0"/>
              <a:t>в порядке главы 6 от </a:t>
            </a:r>
            <a:r>
              <a:rPr lang="ru-RU" dirty="0"/>
              <a:t>физического лица, которое не соответствует требованиям пункта 1 части 1 статьи 31 Закона №44-ФЗ в отношении объекта этой закупки и права и законные интересы которого не нарушены такими действиями (бездействием)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669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86937" y="771550"/>
            <a:ext cx="8229600" cy="576064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Изменен порядок направления сведений в РНП (ч.4 ст.104)</a:t>
            </a:r>
            <a:endParaRPr lang="ru-RU" sz="24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16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Закона №44-ФЗ с 11.01.2018</a:t>
            </a: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 t="21022" r="2552" b="26362"/>
          <a:stretch/>
        </p:blipFill>
        <p:spPr bwMode="auto">
          <a:xfrm>
            <a:off x="219777" y="1400226"/>
            <a:ext cx="8619052" cy="325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953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86937" y="860166"/>
            <a:ext cx="8229600" cy="1080120"/>
          </a:xfrm>
        </p:spPr>
        <p:txBody>
          <a:bodyPr/>
          <a:lstStyle/>
          <a:p>
            <a:pPr algn="just"/>
            <a:r>
              <a:rPr lang="ru-RU" altLang="ru-RU" sz="24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Вступили </a:t>
            </a:r>
            <a:r>
              <a:rPr lang="ru-RU" altLang="ru-RU" sz="24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в силу отдельные нормы Правил формирования и ведения в единой информационной системе в сфере закупок каталога товаров, работ, </a:t>
            </a:r>
            <a:r>
              <a:rPr lang="ru-RU" altLang="ru-RU" sz="24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услуг (ПП от 08.02.2017 №145)</a:t>
            </a:r>
            <a:r>
              <a:rPr lang="ru-RU" altLang="ru-RU" sz="24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17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законодательстве с 01.01.2018</a:t>
            </a: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51670"/>
            <a:ext cx="8229600" cy="2742953"/>
          </a:xfrm>
        </p:spPr>
        <p:txBody>
          <a:bodyPr/>
          <a:lstStyle/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При описании Объекта закупки используется КТРУ.</a:t>
            </a:r>
          </a:p>
          <a:p>
            <a:pPr marL="0" indent="0" algn="just">
              <a:buNone/>
            </a:pPr>
            <a:r>
              <a:rPr lang="ru-RU" sz="2400" dirty="0" smtClean="0"/>
              <a:t>Если информация в документации (извещении) отличается от КТРУ, заказчик должен это обосновать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98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18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/>
          </p:cNvPicPr>
          <p:nvPr>
            <p:ph idx="1"/>
          </p:nvPr>
        </p:nvPicPr>
        <p:blipFill rotWithShape="1">
          <a:blip r:embed="rId2"/>
          <a:srcRect t="5472" r="-67" b="5470"/>
          <a:stretch/>
        </p:blipFill>
        <p:spPr bwMode="auto">
          <a:xfrm>
            <a:off x="683568" y="771550"/>
            <a:ext cx="7416824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законодательстве с 01.01.2018</a:t>
            </a: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37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19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 rotWithShape="1">
          <a:blip r:embed="rId2"/>
          <a:srcRect l="-1" t="6784" r="548" b="5033"/>
          <a:stretch/>
        </p:blipFill>
        <p:spPr bwMode="auto">
          <a:xfrm>
            <a:off x="827584" y="771550"/>
            <a:ext cx="7416824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законодательстве с 01.01.2018</a:t>
            </a: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00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079"/>
          <p:cNvSpPr>
            <a:spLocks noChangeArrowheads="1"/>
          </p:cNvSpPr>
          <p:nvPr/>
        </p:nvSpPr>
        <p:spPr bwMode="auto">
          <a:xfrm>
            <a:off x="382483" y="1635646"/>
            <a:ext cx="8641373" cy="20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/>
          <a:lstStyle/>
          <a:p>
            <a:r>
              <a:rPr lang="ru-RU" sz="2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r>
              <a:rPr lang="ru-RU" sz="2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ФЕДАРАЛЬНОЙ АНТИМОНОПОЛЬНОЙ СЛУЖБЫ ПО МАГАДАНСКОЙ ОБЛАСТИ</a:t>
            </a:r>
          </a:p>
          <a:p>
            <a:endParaRPr lang="ru-RU" sz="20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ПРАВОПРИМЕНИТЕЛЬНОЙ ПРАКТИКИ   МАГАДАНСКОГО УФАС РОССИИ ПО КОНТРОЛЮ В СФЕРЕ КОНТРАКТНОЙ СИСТЕМЫ</a:t>
            </a:r>
          </a:p>
          <a:p>
            <a:pPr algn="r"/>
            <a:endParaRPr lang="ru-RU" sz="2400" b="1" dirty="0" smtClean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Романенко </a:t>
            </a:r>
            <a: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М.А.</a:t>
            </a:r>
          </a:p>
          <a:p>
            <a:r>
              <a:rPr lang="ru-RU" sz="17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17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 2018 </a:t>
            </a:r>
            <a:r>
              <a:rPr lang="ru-RU" sz="17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en-US" sz="17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26"/>
          <p:cNvSpPr>
            <a:spLocks noChangeArrowheads="1"/>
          </p:cNvSpPr>
          <p:nvPr/>
        </p:nvSpPr>
        <p:spPr bwMode="auto">
          <a:xfrm>
            <a:off x="2132118" y="0"/>
            <a:ext cx="7011882" cy="138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 anchor="ctr"/>
          <a:lstStyle/>
          <a:p>
            <a:endParaRPr lang="en-US" sz="17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20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/>
          </p:cNvPicPr>
          <p:nvPr>
            <p:ph idx="1"/>
          </p:nvPr>
        </p:nvPicPr>
        <p:blipFill rotWithShape="1">
          <a:blip r:embed="rId2"/>
          <a:srcRect t="5909" r="547" b="7658"/>
          <a:stretch/>
        </p:blipFill>
        <p:spPr bwMode="auto">
          <a:xfrm>
            <a:off x="611560" y="771550"/>
            <a:ext cx="7917006" cy="4197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законодательстве с 01.01.2018</a:t>
            </a: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34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21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 rotWithShape="1">
          <a:blip r:embed="rId2"/>
          <a:srcRect t="5690" r="-68" b="5471"/>
          <a:stretch/>
        </p:blipFill>
        <p:spPr bwMode="auto">
          <a:xfrm>
            <a:off x="539552" y="699542"/>
            <a:ext cx="7776864" cy="4229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законодательстве с 01.01.2018</a:t>
            </a: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60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22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84458" y="2679762"/>
            <a:ext cx="8229600" cy="2160240"/>
          </a:xfrm>
        </p:spPr>
        <p:txBody>
          <a:bodyPr/>
          <a:lstStyle/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altLang="ru-RU" sz="2000" b="1" dirty="0"/>
              <a:t>С 01 января 2018 года </a:t>
            </a:r>
            <a:r>
              <a:rPr lang="ru-RU" altLang="ru-RU" sz="2000" dirty="0"/>
              <a:t>вступило в силу Постановление Правительства РФ от 15.11.2017 № 1380 "Об особенностях описания лекарственных препаратов для медицинского применения, являющихся объектом закупки для обеспечения государственных и муниципальных нужд"</a:t>
            </a:r>
            <a:endParaRPr lang="ru-RU" sz="2000" dirty="0"/>
          </a:p>
        </p:txBody>
      </p:sp>
      <p:sp>
        <p:nvSpPr>
          <p:cNvPr id="11" name="Текст 22"/>
          <p:cNvSpPr txBox="1">
            <a:spLocks/>
          </p:cNvSpPr>
          <p:nvPr/>
        </p:nvSpPr>
        <p:spPr bwMode="auto">
          <a:xfrm>
            <a:off x="-2185" y="19978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законодательстве с 01.01.2018</a:t>
            </a: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987574"/>
            <a:ext cx="9090025" cy="190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05" y="780162"/>
            <a:ext cx="3212297" cy="214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9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23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Закона №44-ФЗ с 01.07.2018</a:t>
            </a: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/>
          <a:lstStyle/>
          <a:p>
            <a:pPr algn="just"/>
            <a:r>
              <a:rPr lang="ru-RU" sz="2400" dirty="0" smtClean="0"/>
              <a:t>Электронизация закупок;</a:t>
            </a:r>
          </a:p>
          <a:p>
            <a:pPr algn="just" eaLnBrk="1" hangingPunct="1"/>
            <a:r>
              <a:rPr lang="ru-RU" altLang="ru-RU" sz="2400" dirty="0" smtClean="0"/>
              <a:t>Заказчик </a:t>
            </a:r>
            <a:r>
              <a:rPr lang="ru-RU" altLang="ru-RU" sz="2400" b="1" dirty="0" smtClean="0"/>
              <a:t>обязан устанавливать</a:t>
            </a:r>
            <a:r>
              <a:rPr lang="ru-RU" altLang="ru-RU" sz="2400" dirty="0" smtClean="0"/>
              <a:t> обеспечение заявок в процедурах, </a:t>
            </a:r>
            <a:r>
              <a:rPr lang="ru-RU" altLang="ru-RU" sz="2400" b="1" dirty="0" smtClean="0"/>
              <a:t>начальная максимальная цена которых превышает 5 миллионов рублей;</a:t>
            </a:r>
          </a:p>
          <a:p>
            <a:pPr algn="just" eaLnBrk="1" hangingPunct="1"/>
            <a:r>
              <a:rPr lang="ru-RU" sz="2400" dirty="0" smtClean="0"/>
              <a:t>Единые требования к участникам дополнены: отсутствия у участника закупки ограничений для участия в закупках, установленных законодательством Российской Федерации;</a:t>
            </a:r>
          </a:p>
          <a:p>
            <a:pPr algn="just" eaLnBrk="1" hangingPunct="1"/>
            <a:r>
              <a:rPr lang="ru-RU" altLang="ru-RU" sz="2400" dirty="0" smtClean="0"/>
              <a:t>Изменен порядок заключения контракта (введен §4.1 ст.83.2)</a:t>
            </a:r>
          </a:p>
          <a:p>
            <a:pPr algn="just" eaLnBrk="1" hangingPunct="1"/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6313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748950"/>
              </p:ext>
            </p:extLst>
          </p:nvPr>
        </p:nvGraphicFramePr>
        <p:xfrm>
          <a:off x="317989" y="789552"/>
          <a:ext cx="8229600" cy="399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3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22"/>
          <p:cNvSpPr txBox="1">
            <a:spLocks/>
          </p:cNvSpPr>
          <p:nvPr/>
        </p:nvSpPr>
        <p:spPr bwMode="auto">
          <a:xfrm>
            <a:off x="160922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жалоб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4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737273"/>
              </p:ext>
            </p:extLst>
          </p:nvPr>
        </p:nvGraphicFramePr>
        <p:xfrm>
          <a:off x="185052" y="843558"/>
          <a:ext cx="850174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жалоб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499160"/>
              </p:ext>
            </p:extLst>
          </p:nvPr>
        </p:nvGraphicFramePr>
        <p:xfrm>
          <a:off x="317988" y="843558"/>
          <a:ext cx="4542043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031204"/>
              </p:ext>
            </p:extLst>
          </p:nvPr>
        </p:nvGraphicFramePr>
        <p:xfrm>
          <a:off x="4211960" y="843558"/>
          <a:ext cx="477111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321048"/>
              </p:ext>
            </p:extLst>
          </p:nvPr>
        </p:nvGraphicFramePr>
        <p:xfrm>
          <a:off x="2195736" y="2895786"/>
          <a:ext cx="525658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жалоб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6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Проверочные мероприятия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247990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2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7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недобросовестных поставщиков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085218"/>
              </p:ext>
            </p:extLst>
          </p:nvPr>
        </p:nvGraphicFramePr>
        <p:xfrm>
          <a:off x="428625" y="1339454"/>
          <a:ext cx="8229600" cy="28117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3164"/>
                <a:gridCol w="1428760"/>
                <a:gridCol w="1428760"/>
                <a:gridCol w="1500198"/>
                <a:gridCol w="1328718"/>
              </a:tblGrid>
              <a:tr h="2857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Основания включения сведений в РНП</a:t>
                      </a:r>
                      <a:endParaRPr lang="ru-RU" sz="1400" dirty="0"/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29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Поступило обращений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Включено в реестр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Поступило обращений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Включено в реестр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уклонение от заключения контракта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65151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односторонний отказ заказчика от исполнения контракта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65151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расторжение контракта по решению суда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8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0927" y="789552"/>
            <a:ext cx="8229600" cy="4050450"/>
          </a:xfrm>
        </p:spPr>
        <p:txBody>
          <a:bodyPr/>
          <a:lstStyle/>
          <a:p>
            <a:pPr algn="just"/>
            <a:r>
              <a:rPr lang="ru-RU" sz="2400" dirty="0"/>
              <a:t>Указание характеристик товара, не соответствующих требованиям </a:t>
            </a:r>
            <a:r>
              <a:rPr lang="ru-RU" sz="2400" dirty="0" smtClean="0"/>
              <a:t>ГОСТ (</a:t>
            </a:r>
            <a:r>
              <a:rPr lang="ru-RU" sz="2400" i="1" dirty="0"/>
              <a:t>Решение по делу №</a:t>
            </a:r>
            <a:r>
              <a:rPr lang="ru-RU" sz="2400" i="1" dirty="0" smtClean="0"/>
              <a:t>04-30/128-2017, </a:t>
            </a:r>
            <a:r>
              <a:rPr lang="ru-RU" sz="2400" i="1" dirty="0"/>
              <a:t>№</a:t>
            </a:r>
            <a:r>
              <a:rPr lang="ru-RU" sz="2400" i="1" dirty="0" smtClean="0"/>
              <a:t>04-31/27-2018)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pPr algn="just"/>
            <a:r>
              <a:rPr lang="ru-RU" sz="2400" dirty="0"/>
              <a:t>Установление ответственности сторон по государственному (муниципальному) контракту по недействующему </a:t>
            </a:r>
            <a:r>
              <a:rPr lang="ru-RU" sz="2400" dirty="0" smtClean="0"/>
              <a:t>законодательству (</a:t>
            </a:r>
            <a:r>
              <a:rPr lang="ru-RU" sz="2400" i="1" dirty="0"/>
              <a:t>Решение по делу №</a:t>
            </a:r>
            <a:r>
              <a:rPr lang="ru-RU" sz="2400" i="1" dirty="0" smtClean="0"/>
              <a:t>04-30/142-2017)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/>
              <a:t>Заточка аукционной документации под 1 </a:t>
            </a:r>
            <a:r>
              <a:rPr lang="ru-RU" sz="2400" dirty="0" smtClean="0"/>
              <a:t>товар (</a:t>
            </a:r>
            <a:r>
              <a:rPr lang="ru-RU" sz="2400" i="1" dirty="0" smtClean="0"/>
              <a:t>Решение </a:t>
            </a:r>
            <a:r>
              <a:rPr lang="ru-RU" sz="2400" i="1" dirty="0"/>
              <a:t>по делу №</a:t>
            </a:r>
            <a:r>
              <a:rPr lang="ru-RU" sz="2400" i="1" dirty="0" smtClean="0"/>
              <a:t>04-30/3-2018);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2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9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0927" y="789552"/>
            <a:ext cx="8229600" cy="4050450"/>
          </a:xfrm>
        </p:spPr>
        <p:txBody>
          <a:bodyPr/>
          <a:lstStyle/>
          <a:p>
            <a:pPr algn="just"/>
            <a:r>
              <a:rPr lang="ru-RU" sz="2400" dirty="0"/>
              <a:t>Незаконные требования к участникам о наличии допуска СРО / отсутствие требования о наличии членства </a:t>
            </a:r>
            <a:r>
              <a:rPr lang="ru-RU" sz="2400" dirty="0" smtClean="0"/>
              <a:t>СРО (</a:t>
            </a:r>
            <a:r>
              <a:rPr lang="ru-RU" sz="2400" i="1" dirty="0" smtClean="0"/>
              <a:t>Решение </a:t>
            </a:r>
            <a:r>
              <a:rPr lang="ru-RU" sz="2400" i="1" dirty="0"/>
              <a:t>по делу №</a:t>
            </a:r>
            <a:r>
              <a:rPr lang="ru-RU" sz="2400" i="1" dirty="0" smtClean="0"/>
              <a:t>04-30/6-2018, </a:t>
            </a:r>
            <a:r>
              <a:rPr lang="ru-RU" sz="2400" i="1" dirty="0"/>
              <a:t>Решение по делу №</a:t>
            </a:r>
            <a:r>
              <a:rPr lang="ru-RU" sz="2400" i="1" dirty="0" smtClean="0"/>
              <a:t>04-30/10-2018)</a:t>
            </a:r>
            <a:r>
              <a:rPr lang="ru-RU" sz="2400" dirty="0"/>
              <a:t>;</a:t>
            </a:r>
            <a:endParaRPr lang="ru-RU" sz="2400" dirty="0"/>
          </a:p>
          <a:p>
            <a:pPr algn="just"/>
            <a:r>
              <a:rPr lang="ru-RU" sz="2400" dirty="0"/>
              <a:t>Неправильное описание объекта закупки привело к необоснованному отклонению </a:t>
            </a:r>
            <a:r>
              <a:rPr lang="ru-RU" sz="2400" dirty="0" smtClean="0"/>
              <a:t>заявки (</a:t>
            </a:r>
            <a:r>
              <a:rPr lang="ru-RU" sz="2400" i="1" dirty="0" smtClean="0"/>
              <a:t>Решение </a:t>
            </a:r>
            <a:r>
              <a:rPr lang="ru-RU" sz="2400" i="1" dirty="0"/>
              <a:t>по </a:t>
            </a:r>
            <a:r>
              <a:rPr lang="ru-RU" sz="2400" i="1" dirty="0" smtClean="0"/>
              <a:t>делу №04-30/5-2018);</a:t>
            </a:r>
          </a:p>
          <a:p>
            <a:r>
              <a:rPr lang="ru-RU" sz="2400" dirty="0"/>
              <a:t>Незаконные требования к </a:t>
            </a:r>
            <a:r>
              <a:rPr lang="ru-RU" sz="2400" dirty="0" smtClean="0"/>
              <a:t>участникам (</a:t>
            </a:r>
            <a:r>
              <a:rPr lang="ru-RU" sz="2400" i="1" dirty="0" smtClean="0"/>
              <a:t>Решение </a:t>
            </a:r>
            <a:r>
              <a:rPr lang="ru-RU" sz="2400" i="1" dirty="0"/>
              <a:t>по делу №</a:t>
            </a:r>
            <a:r>
              <a:rPr lang="ru-RU" sz="2400" i="1" dirty="0" smtClean="0"/>
              <a:t>04-30/9-2018).</a:t>
            </a:r>
          </a:p>
          <a:p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2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31576</TotalTime>
  <Words>678</Words>
  <Application>Microsoft Office PowerPoint</Application>
  <PresentationFormat>Экран (16:9)</PresentationFormat>
  <Paragraphs>134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</vt:lpstr>
      <vt:lpstr>  </vt:lpstr>
      <vt:lpstr>  </vt:lpstr>
      <vt:lpstr>  </vt:lpstr>
      <vt:lpstr>  </vt:lpstr>
      <vt:lpstr>  </vt:lpstr>
      <vt:lpstr>  </vt:lpstr>
      <vt:lpstr>Статья 33 Закона о контрактной системе</vt:lpstr>
      <vt:lpstr>Введена в действие часть 15.1 статьи 99 Закона о контрактной системе</vt:lpstr>
      <vt:lpstr>Изменен порядок направления сведений в РНП (ч.4 ст.104)</vt:lpstr>
      <vt:lpstr>Вступили в силу отдельные нормы Правил формирования и ведения в единой информационной системе в сфере закупок каталога товаров, работ, услуг (ПП от 08.02.2017 №145) 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Перевозчиков М.И.</dc:creator>
  <cp:lastModifiedBy>Романенко М.А.</cp:lastModifiedBy>
  <cp:revision>786</cp:revision>
  <cp:lastPrinted>2018-03-10T07:21:45Z</cp:lastPrinted>
  <dcterms:created xsi:type="dcterms:W3CDTF">2011-05-31T12:12:04Z</dcterms:created>
  <dcterms:modified xsi:type="dcterms:W3CDTF">2018-03-10T07:24:23Z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