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5" r:id="rId2"/>
    <p:sldId id="256" r:id="rId3"/>
    <p:sldId id="416" r:id="rId4"/>
    <p:sldId id="511" r:id="rId5"/>
    <p:sldId id="509" r:id="rId6"/>
    <p:sldId id="505" r:id="rId7"/>
    <p:sldId id="513" r:id="rId8"/>
    <p:sldId id="514" r:id="rId9"/>
    <p:sldId id="544" r:id="rId10"/>
    <p:sldId id="543" r:id="rId11"/>
    <p:sldId id="515" r:id="rId12"/>
    <p:sldId id="526" r:id="rId13"/>
    <p:sldId id="529" r:id="rId14"/>
    <p:sldId id="536" r:id="rId15"/>
    <p:sldId id="537" r:id="rId16"/>
    <p:sldId id="538" r:id="rId17"/>
    <p:sldId id="539" r:id="rId18"/>
    <p:sldId id="545" r:id="rId19"/>
    <p:sldId id="546" r:id="rId20"/>
    <p:sldId id="547" r:id="rId21"/>
    <p:sldId id="548" r:id="rId22"/>
    <p:sldId id="533" r:id="rId23"/>
    <p:sldId id="549" r:id="rId24"/>
  </p:sldIdLst>
  <p:sldSz cx="9144000" cy="5143500" type="screen16x9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9582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79163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68745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58326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337489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727071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116652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3"/>
    <a:srgbClr val="FFFF66"/>
    <a:srgbClr val="008080"/>
    <a:srgbClr val="FF3399"/>
    <a:srgbClr val="009999"/>
    <a:srgbClr val="CCFFFF"/>
    <a:srgbClr val="FF7C80"/>
    <a:srgbClr val="66CCFF"/>
    <a:srgbClr val="993300"/>
    <a:srgbClr val="B7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 autoAdjust="0"/>
    <p:restoredTop sz="94690" autoAdjust="0"/>
  </p:normalViewPr>
  <p:slideViewPr>
    <p:cSldViewPr>
      <p:cViewPr varScale="1">
        <p:scale>
          <a:sx n="116" d="100"/>
          <a:sy n="116" d="100"/>
        </p:scale>
        <p:origin x="-7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4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Возвращено</c:v>
                </c:pt>
                <c:pt idx="1">
                  <c:v>Отозвано</c:v>
                </c:pt>
                <c:pt idx="2">
                  <c:v>Обоснованные</c:v>
                </c:pt>
                <c:pt idx="3">
                  <c:v>Необоснованные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29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Lbls>
            <c:dLbl>
              <c:idx val="1"/>
              <c:layout>
                <c:manualLayout>
                  <c:x val="0.17663817663817663"/>
                  <c:y val="-1.95965880334283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7.4337680426412945E-3"/>
                  <c:y val="-3.26609800557139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Магаданской области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Федеральные 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Заказчики Магаданской области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665688486719864"/>
          <c:w val="1"/>
          <c:h val="0.4813775480885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Заказчики Магаданской области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Муниципальные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нарушения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Нарушений 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856448"/>
        <c:axId val="26858240"/>
        <c:axId val="0"/>
      </c:bar3DChart>
      <c:catAx>
        <c:axId val="2685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6858240"/>
        <c:crosses val="autoZero"/>
        <c:auto val="1"/>
        <c:lblAlgn val="ctr"/>
        <c:lblOffset val="100"/>
        <c:noMultiLvlLbl val="0"/>
      </c:catAx>
      <c:valAx>
        <c:axId val="268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5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3" y="1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AE5EAC-80BF-4BA1-B2E8-C94249DABFA0}" type="datetime1">
              <a:rPr lang="ru-RU"/>
              <a:pPr>
                <a:defRPr/>
              </a:pPr>
              <a:t>06.06.2018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3" y="9428244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9665C8D-11B1-4021-A288-E614721B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121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005604-A170-4865-846F-9661DE58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-128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08DE-2C27-48F5-9E06-6E129C7F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DFEC-5A7F-4442-8F7D-C4257BA7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927-1CF7-471D-881F-B55036FF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36B-010B-4FD4-92B7-E26B5932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8C5F-DBF0-471A-82B1-2E5891AB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2CC3-F706-4867-9B59-08F96A92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4B0-398E-41D5-ABD7-3F32515C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582" indent="0">
              <a:buNone/>
              <a:defRPr sz="1500"/>
            </a:lvl2pPr>
            <a:lvl3pPr marL="779163" indent="0">
              <a:buNone/>
              <a:defRPr sz="1400"/>
            </a:lvl3pPr>
            <a:lvl4pPr marL="1168745" indent="0">
              <a:buNone/>
              <a:defRPr sz="1200"/>
            </a:lvl4pPr>
            <a:lvl5pPr marL="1558326" indent="0">
              <a:buNone/>
              <a:defRPr sz="1200"/>
            </a:lvl5pPr>
            <a:lvl6pPr marL="1947908" indent="0">
              <a:buNone/>
              <a:defRPr sz="1200"/>
            </a:lvl6pPr>
            <a:lvl7pPr marL="2337489" indent="0">
              <a:buNone/>
              <a:defRPr sz="1200"/>
            </a:lvl7pPr>
            <a:lvl8pPr marL="2727071" indent="0">
              <a:buNone/>
              <a:defRPr sz="1200"/>
            </a:lvl8pPr>
            <a:lvl9pPr marL="31166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B99B-483E-4B45-B3D4-153CC339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E3D4-C952-4ADD-9C4E-118345FC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C51F-9533-42FD-ACF1-89A92926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7C2-8764-401C-88D3-B423BB8E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D914-8D8A-4BDD-B083-1736F757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A6FA-79F8-41FA-9DE2-986A37E9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17BF-C98B-4F35-A279-949FC001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9576C30-1975-437A-B957-D9966ED8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333399"/>
          </a:solidFill>
          <a:latin typeface="+mn-lt"/>
          <a:ea typeface="MS PGothic" pitchFamily="34" charset="-128"/>
          <a:cs typeface="ＭＳ Ｐゴシック" charset="-128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MS PGothic" pitchFamily="34" charset="-128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MS PGothic" pitchFamily="34" charset="-128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  <a:ea typeface="MS PGothic" pitchFamily="34" charset="-128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  <a:ea typeface="MS PGothic" pitchFamily="34" charset="-128"/>
        </a:defRPr>
      </a:lvl5pPr>
      <a:lvl6pPr marL="2142698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532280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2921861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311443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.goszakaz-vo.ru/npd-doc.aspx?npmid=99&amp;npid=542610455" TargetMode="External"/><Relationship Id="rId3" Type="http://schemas.openxmlformats.org/officeDocument/2006/relationships/hyperlink" Target="https://e.goszakaz-vo.ru/npd-doc.aspx?npmid=99&amp;npid=542622555" TargetMode="External"/><Relationship Id="rId7" Type="http://schemas.openxmlformats.org/officeDocument/2006/relationships/hyperlink" Target="https://e.goszakaz-vo.ru/npd-doc.aspx?npmid=99&amp;npid=456042341" TargetMode="External"/><Relationship Id="rId2" Type="http://schemas.openxmlformats.org/officeDocument/2006/relationships/hyperlink" Target="https://e.goszakaz-vo.ru/npd-doc.aspx?npmid=99&amp;npid=4203147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.goszakaz-vo.ru/npd-doc.aspx?npmid=99&amp;npid=420352404" TargetMode="External"/><Relationship Id="rId5" Type="http://schemas.openxmlformats.org/officeDocument/2006/relationships/hyperlink" Target="https://e.goszakaz-vo.ru/npd-doc.aspx?npmid=99&amp;npid=420334130" TargetMode="External"/><Relationship Id="rId4" Type="http://schemas.openxmlformats.org/officeDocument/2006/relationships/hyperlink" Target="https://e.goszakaz-vo.ru/npd-doc.aspx?npmid=99&amp;npid=420313297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6" y="627534"/>
            <a:ext cx="9190383" cy="33123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48681"/>
              </p:ext>
            </p:extLst>
          </p:nvPr>
        </p:nvGraphicFramePr>
        <p:xfrm>
          <a:off x="899593" y="987574"/>
          <a:ext cx="7416823" cy="296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709"/>
                <a:gridCol w="1590514"/>
                <a:gridCol w="1200321"/>
                <a:gridCol w="1277128"/>
                <a:gridCol w="1338975"/>
                <a:gridCol w="15841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товара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параметра (показателя) товара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Требуемое значение, установленное заказчиком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Значение, предлагаемое участником №3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Значение, предлагаемое участником №5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spc="-15" dirty="0" err="1">
                          <a:solidFill>
                            <a:schemeClr val="tx1"/>
                          </a:solidFill>
                          <a:effectLst/>
                        </a:rPr>
                        <a:t>Бикрост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: ХКП или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аналог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</a:pPr>
                      <a:r>
                        <a:rPr lang="ru-RU" sz="1200" spc="-25" dirty="0">
                          <a:solidFill>
                            <a:schemeClr val="tx1"/>
                          </a:solidFill>
                          <a:effectLst/>
                        </a:rPr>
                        <a:t>Длина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от 10 до 15м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10м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>
                          <a:solidFill>
                            <a:schemeClr val="tx1"/>
                          </a:solidFill>
                          <a:effectLst/>
                        </a:rPr>
                        <a:t>10м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spc="-15" dirty="0" err="1">
                          <a:solidFill>
                            <a:schemeClr val="tx1"/>
                          </a:solidFill>
                          <a:effectLst/>
                        </a:rPr>
                        <a:t>Бикрост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: ХПП или аналог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</a:pPr>
                      <a:r>
                        <a:rPr lang="ru-RU" sz="1200" spc="-25">
                          <a:solidFill>
                            <a:schemeClr val="tx1"/>
                          </a:solidFill>
                          <a:effectLst/>
                        </a:rPr>
                        <a:t>Длина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от 15 до 20м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15м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15м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Сталь листовая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</a:rPr>
                        <a:t>оцинкованная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spc="-25" dirty="0">
                          <a:solidFill>
                            <a:schemeClr val="tx1"/>
                          </a:solidFill>
                          <a:effectLst/>
                        </a:rPr>
                        <a:t>ГОСТ 380-2005 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</a:rPr>
                        <a:t>ГОСТ 14918-80 ГОСТ 16523-97 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ГОСТ 9045-93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</a:pP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</a:rPr>
                        <a:t>Толщина листа стали: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</a:rPr>
                        <a:t>0.50 ; 0.7мм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 spc="-15" dirty="0">
                          <a:solidFill>
                            <a:schemeClr val="tx1"/>
                          </a:solidFill>
                          <a:effectLst/>
                        </a:rPr>
                        <a:t>0.50; 0.7мм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sng" spc="-15" dirty="0">
                          <a:solidFill>
                            <a:schemeClr val="tx1"/>
                          </a:solidFill>
                          <a:effectLst/>
                        </a:rPr>
                        <a:t>0.50; 0.7мм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0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algn="just"/>
            <a:r>
              <a:rPr lang="ru-RU" sz="2400" dirty="0" err="1"/>
              <a:t>Непредоставление</a:t>
            </a:r>
            <a:r>
              <a:rPr lang="ru-RU" sz="2400" dirty="0"/>
              <a:t> всех необходимых документов в составе второй части заявки является основанием для отклонения </a:t>
            </a:r>
            <a:r>
              <a:rPr lang="ru-RU" sz="2400" dirty="0" smtClean="0"/>
              <a:t>заявок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04-30/45-2018)</a:t>
            </a:r>
            <a:r>
              <a:rPr lang="ru-RU" sz="2400" dirty="0" smtClean="0"/>
              <a:t>;</a:t>
            </a:r>
            <a:endParaRPr lang="ru-RU" sz="2400" dirty="0"/>
          </a:p>
          <a:p>
            <a:pPr algn="just"/>
            <a:r>
              <a:rPr lang="ru-RU" sz="2400" dirty="0"/>
              <a:t>При внесении изменений в аукционную документацию должен быть продлен срок подачи </a:t>
            </a:r>
            <a:r>
              <a:rPr lang="ru-RU" sz="2400" dirty="0" smtClean="0"/>
              <a:t>заявок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04-30/67-2018);</a:t>
            </a:r>
          </a:p>
          <a:p>
            <a:pPr algn="just"/>
            <a:r>
              <a:rPr lang="ru-RU" sz="2400" dirty="0" smtClean="0"/>
              <a:t>Отсутствие части обязательных требований к участникам закупки(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04-30/81-2018).</a:t>
            </a:r>
          </a:p>
          <a:p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Искусственное </a:t>
            </a:r>
            <a:r>
              <a:rPr lang="ru-RU" sz="2400" b="1" dirty="0"/>
              <a:t>дробление закупки </a:t>
            </a:r>
            <a:r>
              <a:rPr lang="ru-RU" sz="2400" dirty="0"/>
              <a:t>является нарушением </a:t>
            </a:r>
            <a:r>
              <a:rPr lang="ru-RU" sz="2400" dirty="0" err="1" smtClean="0"/>
              <a:t>ст.ст</a:t>
            </a:r>
            <a:r>
              <a:rPr lang="ru-RU" sz="2400" dirty="0" smtClean="0"/>
              <a:t>. 8, 93 </a:t>
            </a:r>
            <a:r>
              <a:rPr lang="ru-RU" sz="2400" dirty="0"/>
              <a:t>Закона о контрактной </a:t>
            </a:r>
            <a:r>
              <a:rPr lang="ru-RU" sz="2400" dirty="0" smtClean="0"/>
              <a:t>системе: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направлены </a:t>
            </a:r>
            <a:r>
              <a:rPr lang="ru-RU" sz="2400" dirty="0" smtClean="0"/>
              <a:t>на </a:t>
            </a:r>
            <a:r>
              <a:rPr lang="ru-RU" sz="2400" dirty="0"/>
              <a:t>достижение единой </a:t>
            </a:r>
            <a:r>
              <a:rPr lang="ru-RU" sz="2400" dirty="0" smtClean="0"/>
              <a:t>цели;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предусмотренные контрактами </a:t>
            </a:r>
            <a:r>
              <a:rPr lang="ru-RU" sz="2400" dirty="0"/>
              <a:t>работы являются технологически идентичными;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сроки </a:t>
            </a:r>
            <a:r>
              <a:rPr lang="ru-RU" sz="2400" dirty="0"/>
              <a:t>выполнения </a:t>
            </a:r>
            <a:r>
              <a:rPr lang="ru-RU" sz="2400" dirty="0" smtClean="0"/>
              <a:t>контрактов </a:t>
            </a:r>
            <a:r>
              <a:rPr lang="ru-RU" sz="2400" dirty="0"/>
              <a:t>одинаковы</a:t>
            </a:r>
            <a:r>
              <a:rPr lang="ru-RU" sz="2400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заключены </a:t>
            </a:r>
            <a:r>
              <a:rPr lang="ru-RU" sz="2400" dirty="0"/>
              <a:t>с одним </a:t>
            </a:r>
            <a:r>
              <a:rPr lang="ru-RU" sz="2400" dirty="0" smtClean="0"/>
              <a:t>подрядчиком </a:t>
            </a:r>
          </a:p>
          <a:p>
            <a:pPr marL="0" indent="0" algn="just">
              <a:buNone/>
            </a:pPr>
            <a:r>
              <a:rPr lang="ru-RU" sz="2400" dirty="0" smtClean="0"/>
              <a:t>Все это </a:t>
            </a:r>
            <a:r>
              <a:rPr lang="ru-RU" sz="2400" dirty="0"/>
              <a:t>свидетельствует о едином предмете и результате работ по государственным контрактам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464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Правильный выбор ОКПД – основание для применения / неприменения </a:t>
            </a:r>
            <a:r>
              <a:rPr lang="ru-RU" sz="1800" b="1" dirty="0" err="1"/>
              <a:t>нацрежима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21503"/>
              </p:ext>
            </p:extLst>
          </p:nvPr>
        </p:nvGraphicFramePr>
        <p:xfrm>
          <a:off x="395536" y="1400226"/>
          <a:ext cx="5723890" cy="1322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985"/>
                <a:gridCol w="43199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Одежда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Спецодежда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14.12.30.150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Рукавицы, перчатки производственные и профессиональные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5140"/>
              </p:ext>
            </p:extLst>
          </p:nvPr>
        </p:nvGraphicFramePr>
        <p:xfrm>
          <a:off x="2987824" y="2735412"/>
          <a:ext cx="5723890" cy="2172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985"/>
                <a:gridCol w="43199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22.19.6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Предметы одежды и ее аксессуары из вулканизированной резины, кроме твердой резины (эбонита)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Перчатки резиновые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Перчатки хирургические резиновые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Перчатки хирургические из каучукового латекса стерильные одноразовые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2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t="5472" r="-67" b="5470"/>
          <a:stretch/>
        </p:blipFill>
        <p:spPr bwMode="auto">
          <a:xfrm>
            <a:off x="683568" y="771550"/>
            <a:ext cx="74168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3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15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-1" t="6784" r="548" b="5033"/>
          <a:stretch/>
        </p:blipFill>
        <p:spPr bwMode="auto">
          <a:xfrm>
            <a:off x="827584" y="771550"/>
            <a:ext cx="741682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0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2"/>
          <a:srcRect t="5909" r="547" b="7658"/>
          <a:stretch/>
        </p:blipFill>
        <p:spPr bwMode="auto">
          <a:xfrm>
            <a:off x="611560" y="771550"/>
            <a:ext cx="7917006" cy="419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3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t="5690" r="-68" b="5471"/>
          <a:stretch/>
        </p:blipFill>
        <p:spPr bwMode="auto">
          <a:xfrm>
            <a:off x="539552" y="699542"/>
            <a:ext cx="7776864" cy="422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</a:t>
            </a: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законодательстве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5566"/>
            <a:ext cx="2115640" cy="3394075"/>
          </a:xfrm>
        </p:spPr>
      </p:pic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779913" y="789552"/>
            <a:ext cx="4900614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marL="292186" indent="-29218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33339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33070" indent="-243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</a:defRPr>
            </a:lvl2pPr>
            <a:lvl3pPr marL="97395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</a:defRPr>
            </a:lvl3pPr>
            <a:lvl4pPr marL="136353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4pPr>
            <a:lvl5pPr marL="1753117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5pPr>
            <a:lvl6pPr marL="2142698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6pPr>
            <a:lvl7pPr marL="2532280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7pPr>
            <a:lvl8pPr marL="2921861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8pPr>
            <a:lvl9pPr marL="3311443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800" i="1" dirty="0" smtClean="0"/>
              <a:t>С </a:t>
            </a:r>
            <a:r>
              <a:rPr lang="ru-RU" sz="1800" i="1" dirty="0"/>
              <a:t>4 мая 2018 года </a:t>
            </a:r>
            <a:r>
              <a:rPr lang="ru-RU" sz="1800" i="1" dirty="0" smtClean="0"/>
              <a:t>Уголовный кодекс Российской Федерации </a:t>
            </a:r>
            <a:r>
              <a:rPr lang="ru-RU" sz="1800" i="1" dirty="0"/>
              <a:t>дополнили новыми составами </a:t>
            </a:r>
            <a:r>
              <a:rPr lang="ru-RU" sz="1800" i="1" dirty="0" smtClean="0"/>
              <a:t>преступлений (ст.200.4 УК РФ). </a:t>
            </a:r>
          </a:p>
          <a:p>
            <a:pPr marL="0" indent="0" algn="just">
              <a:buNone/>
            </a:pPr>
            <a:endParaRPr lang="ru-RU" sz="1800" i="1" dirty="0" smtClean="0"/>
          </a:p>
          <a:p>
            <a:pPr marL="0" indent="0" algn="just">
              <a:buNone/>
            </a:pPr>
            <a:endParaRPr lang="ru-RU" sz="1800" kern="0" dirty="0" smtClean="0"/>
          </a:p>
          <a:p>
            <a:pPr algn="just">
              <a:buFontTx/>
              <a:buChar char="-"/>
            </a:pPr>
            <a:endParaRPr lang="ru-RU" sz="2400" kern="0" dirty="0" smtClean="0"/>
          </a:p>
          <a:p>
            <a:pPr marL="0" indent="0" algn="just">
              <a:buFontTx/>
              <a:buNone/>
            </a:pPr>
            <a:endParaRPr lang="ru-RU" sz="2400" kern="0" dirty="0" smtClean="0"/>
          </a:p>
          <a:p>
            <a:pPr algn="just"/>
            <a:endParaRPr lang="ru-RU" sz="2400" kern="0" dirty="0"/>
          </a:p>
        </p:txBody>
      </p:sp>
      <p:pic>
        <p:nvPicPr>
          <p:cNvPr id="14" name="Рисунок 13" descr="https://e.profkiosk.ru/service_tbn2/3u4_s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50" y="2101972"/>
            <a:ext cx="575845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02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</a:t>
            </a: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законодательстве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611560" y="3939902"/>
            <a:ext cx="80689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marL="292186" indent="-29218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33339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33070" indent="-243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</a:defRPr>
            </a:lvl2pPr>
            <a:lvl3pPr marL="97395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</a:defRPr>
            </a:lvl3pPr>
            <a:lvl4pPr marL="136353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4pPr>
            <a:lvl5pPr marL="1753117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5pPr>
            <a:lvl6pPr marL="2142698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6pPr>
            <a:lvl7pPr marL="2532280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7pPr>
            <a:lvl8pPr marL="2921861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8pPr>
            <a:lvl9pPr marL="3311443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i="1" dirty="0" smtClean="0"/>
              <a:t>Обзор судебной </a:t>
            </a:r>
            <a:r>
              <a:rPr lang="ru-RU" sz="1800" i="1" dirty="0"/>
              <a:t>практики по вопросам, связанным с применением Закона </a:t>
            </a:r>
            <a:r>
              <a:rPr lang="ru-RU" sz="1800" i="1" dirty="0" smtClean="0"/>
              <a:t>№ </a:t>
            </a:r>
            <a:r>
              <a:rPr lang="ru-RU" sz="1800" i="1" dirty="0"/>
              <a:t>223-ФЗ (утв. Президиумом ВС РФ 16.05.2018)</a:t>
            </a:r>
            <a:endParaRPr lang="ru-RU" sz="1800" kern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97202"/>
            <a:ext cx="5259010" cy="2958193"/>
          </a:xfrm>
        </p:spPr>
      </p:pic>
    </p:spTree>
    <p:extLst>
      <p:ext uri="{BB962C8B-B14F-4D97-AF65-F5344CB8AC3E}">
        <p14:creationId xmlns:p14="http://schemas.microsoft.com/office/powerpoint/2010/main" val="267796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382483" y="1635646"/>
            <a:ext cx="8641373" cy="20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/>
          <a:lstStyle/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ФЕДАРАЛЬНОЙ АНТИМОНОПОЛЬНОЙ СЛУЖБЫ ПО МАГАДАНСКОЙ ОБЛАСТИ</a:t>
            </a:r>
          </a:p>
          <a:p>
            <a:endParaRPr lang="ru-RU" sz="2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ПРАВОПРИМЕНИТЕЛЬНОЙ ПРАКТИКИ   МАГАДАНСКОГО УФАС РОССИИ ПО КОНТРОЛЮ В СФЕРЕ КОНТРАКТНОЙ СИСТЕМЫ</a:t>
            </a:r>
          </a:p>
          <a:p>
            <a:pPr algn="r"/>
            <a:endParaRPr lang="ru-RU" sz="2400" b="1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Романенко </a:t>
            </a: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июня 2018 </a:t>
            </a:r>
            <a:r>
              <a:rPr lang="ru-RU" sz="17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2132118" y="0"/>
            <a:ext cx="7011882" cy="13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endParaRPr lang="en-US" sz="17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</a:t>
            </a: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законодательстве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611560" y="4011910"/>
            <a:ext cx="80689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marL="292186" indent="-29218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33339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33070" indent="-243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</a:defRPr>
            </a:lvl2pPr>
            <a:lvl3pPr marL="97395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</a:defRPr>
            </a:lvl3pPr>
            <a:lvl4pPr marL="136353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4pPr>
            <a:lvl5pPr marL="1753117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5pPr>
            <a:lvl6pPr marL="2142698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6pPr>
            <a:lvl7pPr marL="2532280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7pPr>
            <a:lvl8pPr marL="2921861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8pPr>
            <a:lvl9pPr marL="3311443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i="1" dirty="0" smtClean="0"/>
              <a:t>Письмо ФАС </a:t>
            </a:r>
            <a:r>
              <a:rPr lang="ru-RU" sz="1800" i="1" dirty="0"/>
              <a:t>России от 14.03.2018 N РП/16764/18</a:t>
            </a:r>
            <a:endParaRPr lang="ru-RU" sz="1800" kern="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05" y="690765"/>
            <a:ext cx="4309735" cy="3330844"/>
          </a:xfrm>
        </p:spPr>
      </p:pic>
    </p:spTree>
    <p:extLst>
      <p:ext uri="{BB962C8B-B14F-4D97-AF65-F5344CB8AC3E}">
        <p14:creationId xmlns:p14="http://schemas.microsoft.com/office/powerpoint/2010/main" val="203729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611560" y="4011910"/>
            <a:ext cx="80689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marL="292186" indent="-29218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33339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33070" indent="-243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</a:defRPr>
            </a:lvl2pPr>
            <a:lvl3pPr marL="97395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</a:defRPr>
            </a:lvl3pPr>
            <a:lvl4pPr marL="1363534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4pPr>
            <a:lvl5pPr marL="1753117" indent="-19479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  <a:ea typeface="MS PGothic" pitchFamily="34" charset="-128"/>
              </a:defRPr>
            </a:lvl5pPr>
            <a:lvl6pPr marL="2142698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6pPr>
            <a:lvl7pPr marL="2532280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7pPr>
            <a:lvl8pPr marL="2921861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8pPr>
            <a:lvl9pPr marL="3311443" indent="-19479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800" kern="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9542"/>
            <a:ext cx="8003232" cy="25237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Случаи, для которых есть типовой контракт</a:t>
            </a:r>
            <a:endParaRPr lang="ru-RU" sz="1400" dirty="0"/>
          </a:p>
          <a:p>
            <a:pPr algn="just"/>
            <a:r>
              <a:rPr lang="ru-RU" sz="1400" dirty="0" smtClean="0"/>
              <a:t>1. </a:t>
            </a:r>
            <a:r>
              <a:rPr lang="ru-RU" sz="1400" dirty="0"/>
              <a:t>Образовательные услуги по </a:t>
            </a:r>
            <a:r>
              <a:rPr lang="ru-RU" sz="1400" dirty="0" err="1"/>
              <a:t>профпереподготовке</a:t>
            </a:r>
            <a:r>
              <a:rPr lang="ru-RU" sz="1400" dirty="0"/>
              <a:t> федеральных госслужащих (</a:t>
            </a:r>
            <a:r>
              <a:rPr lang="ru-RU" sz="1400" dirty="0">
                <a:hlinkClick r:id="rId2"/>
              </a:rPr>
              <a:t>приказ Минтруда от 29.10.2015 № 797н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2. Медицинские изделия, их ввод в эксплуатацию, обучение правилам их эксплуатации (</a:t>
            </a:r>
            <a:r>
              <a:rPr lang="ru-RU" sz="1400" dirty="0">
                <a:hlinkClick r:id="rId3"/>
              </a:rPr>
              <a:t>приказ Минздрава от 15.10.2015 № 724н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3. Научно-исследовательские, опытно-конструкторские и технологические работы, а также услуги и работы, при которых используют результаты интеллектуальной деятельности (</a:t>
            </a:r>
            <a:r>
              <a:rPr lang="ru-RU" sz="1400" dirty="0">
                <a:hlinkClick r:id="rId4"/>
              </a:rPr>
              <a:t>приказ </a:t>
            </a:r>
            <a:r>
              <a:rPr lang="ru-RU" sz="1400" dirty="0" err="1">
                <a:hlinkClick r:id="rId4"/>
              </a:rPr>
              <a:t>Минобрнауки</a:t>
            </a:r>
            <a:r>
              <a:rPr lang="ru-RU" sz="1400" dirty="0">
                <a:hlinkClick r:id="rId4"/>
              </a:rPr>
              <a:t> от 21.10.2015 № 1180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4. Работы по обращению с радиоактивными отходами после утилизации судов атомного флота и реабилитации береговых технических баз ВМФ (</a:t>
            </a:r>
            <a:r>
              <a:rPr lang="ru-RU" sz="1400" dirty="0">
                <a:hlinkClick r:id="rId5"/>
              </a:rPr>
              <a:t>приказ </a:t>
            </a:r>
            <a:r>
              <a:rPr lang="ru-RU" sz="1400" dirty="0" err="1">
                <a:hlinkClick r:id="rId5"/>
              </a:rPr>
              <a:t>Росатома</a:t>
            </a:r>
            <a:r>
              <a:rPr lang="ru-RU" sz="1400" dirty="0">
                <a:hlinkClick r:id="rId5"/>
              </a:rPr>
              <a:t> от 29.12.2015 № 1/27-НПА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5. Услуги выставочной и ярмарочной деятельности, услуги по диагностике, техобслуживанию и ремонту автотранспорта, услуги по поставке продукции радиоэлектронной и судостроительной промышленности, авиатехники (</a:t>
            </a:r>
            <a:r>
              <a:rPr lang="ru-RU" sz="1400" dirty="0">
                <a:hlinkClick r:id="rId6"/>
              </a:rPr>
              <a:t>приказ </a:t>
            </a:r>
            <a:r>
              <a:rPr lang="ru-RU" sz="1400" dirty="0" err="1">
                <a:hlinkClick r:id="rId6"/>
              </a:rPr>
              <a:t>Минпромторга</a:t>
            </a:r>
            <a:r>
              <a:rPr lang="ru-RU" sz="1400" dirty="0">
                <a:hlinkClick r:id="rId6"/>
              </a:rPr>
              <a:t> от 20.02.2016 № 467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6. </a:t>
            </a:r>
            <a:r>
              <a:rPr lang="ru-RU" sz="1400" dirty="0" err="1"/>
              <a:t>Стенты</a:t>
            </a:r>
            <a:r>
              <a:rPr lang="ru-RU" sz="1400" dirty="0"/>
              <a:t> для коронарных артерий, катетеры для бюджетных учреждений у ООО «</a:t>
            </a:r>
            <a:r>
              <a:rPr lang="ru-RU" sz="1400" dirty="0" err="1"/>
              <a:t>Стентекс</a:t>
            </a:r>
            <a:r>
              <a:rPr lang="ru-RU" sz="1400" dirty="0"/>
              <a:t>» (</a:t>
            </a:r>
            <a:r>
              <a:rPr lang="ru-RU" sz="1400" dirty="0">
                <a:hlinkClick r:id="rId7"/>
              </a:rPr>
              <a:t>приказ Минздрава от 21.12.2016 № 982н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7. Лекарства для медицинского применения (</a:t>
            </a:r>
            <a:r>
              <a:rPr lang="ru-RU" sz="1400" dirty="0">
                <a:hlinkClick r:id="rId8"/>
              </a:rPr>
              <a:t>приказ Минздрава от 26.10.2017 № 870н</a:t>
            </a:r>
            <a:r>
              <a:rPr lang="ru-RU" sz="1400" dirty="0"/>
              <a:t>).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520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Закона №44-ФЗ с 01.07.2018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algn="just"/>
            <a:r>
              <a:rPr lang="ru-RU" sz="2400" dirty="0" smtClean="0"/>
              <a:t>Электронизация закупок;</a:t>
            </a:r>
          </a:p>
          <a:p>
            <a:pPr algn="just" eaLnBrk="1" hangingPunct="1"/>
            <a:r>
              <a:rPr lang="ru-RU" altLang="ru-RU" sz="2400" dirty="0" smtClean="0"/>
              <a:t>Заказчик </a:t>
            </a:r>
            <a:r>
              <a:rPr lang="ru-RU" altLang="ru-RU" sz="2400" b="1" dirty="0" smtClean="0"/>
              <a:t>обязан устанавливать</a:t>
            </a:r>
            <a:r>
              <a:rPr lang="ru-RU" altLang="ru-RU" sz="2400" dirty="0" smtClean="0"/>
              <a:t> обеспечение заявок в процедурах, </a:t>
            </a:r>
            <a:r>
              <a:rPr lang="ru-RU" altLang="ru-RU" sz="2400" b="1" dirty="0" smtClean="0"/>
              <a:t>начальная максимальная цена которых превышает 5 миллионов рублей;</a:t>
            </a:r>
          </a:p>
          <a:p>
            <a:pPr algn="just" eaLnBrk="1" hangingPunct="1"/>
            <a:r>
              <a:rPr lang="ru-RU" sz="2400" dirty="0" smtClean="0"/>
              <a:t>Единые требования к участникам дополнены: отсутствия у участника закупки ограничений для участия в закупках, установленных законодательством Российской Федерации;</a:t>
            </a:r>
          </a:p>
          <a:p>
            <a:pPr algn="just" eaLnBrk="1" hangingPunct="1"/>
            <a:r>
              <a:rPr lang="ru-RU" altLang="ru-RU" sz="2400" dirty="0" smtClean="0"/>
              <a:t>Изменен порядок заключения контракта (введен §4.1 ст.83.2)</a:t>
            </a:r>
          </a:p>
          <a:p>
            <a:pPr algn="just" eaLnBrk="1" hangingPunct="1"/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1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altLang="ru-RU" sz="3600" dirty="0" smtClean="0"/>
          </a:p>
          <a:p>
            <a:pPr marL="0" indent="0" algn="just" eaLnBrk="1" hangingPunct="1">
              <a:buNone/>
            </a:pPr>
            <a:endParaRPr lang="ru-RU" altLang="ru-RU" sz="3600" dirty="0"/>
          </a:p>
          <a:p>
            <a:pPr marL="0" indent="0" algn="ctr" eaLnBrk="1" hangingPunct="1">
              <a:buNone/>
            </a:pPr>
            <a:r>
              <a:rPr lang="ru-RU" altLang="ru-RU" sz="3600" dirty="0" smtClean="0"/>
              <a:t>СПАСИБО ЗА ВНИМАНИЕ!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18938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33007"/>
              </p:ext>
            </p:extLst>
          </p:nvPr>
        </p:nvGraphicFramePr>
        <p:xfrm>
          <a:off x="317989" y="789552"/>
          <a:ext cx="8229600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2"/>
          <p:cNvSpPr txBox="1">
            <a:spLocks/>
          </p:cNvSpPr>
          <p:nvPr/>
        </p:nvSpPr>
        <p:spPr bwMode="auto">
          <a:xfrm>
            <a:off x="160922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06572"/>
              </p:ext>
            </p:extLst>
          </p:nvPr>
        </p:nvGraphicFramePr>
        <p:xfrm>
          <a:off x="185052" y="843558"/>
          <a:ext cx="87074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00279"/>
              </p:ext>
            </p:extLst>
          </p:nvPr>
        </p:nvGraphicFramePr>
        <p:xfrm>
          <a:off x="317988" y="843558"/>
          <a:ext cx="454204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0916"/>
              </p:ext>
            </p:extLst>
          </p:nvPr>
        </p:nvGraphicFramePr>
        <p:xfrm>
          <a:off x="4211960" y="843558"/>
          <a:ext cx="477111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67040"/>
              </p:ext>
            </p:extLst>
          </p:nvPr>
        </p:nvGraphicFramePr>
        <p:xfrm>
          <a:off x="2195736" y="2895786"/>
          <a:ext cx="52565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Проверочные мероприятия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219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недобросовестных</a:t>
            </a: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поставщиков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16392"/>
              </p:ext>
            </p:extLst>
          </p:nvPr>
        </p:nvGraphicFramePr>
        <p:xfrm>
          <a:off x="428625" y="1275606"/>
          <a:ext cx="8229600" cy="2875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164"/>
                <a:gridCol w="1428760"/>
                <a:gridCol w="1428760"/>
                <a:gridCol w="1500198"/>
                <a:gridCol w="1328718"/>
              </a:tblGrid>
              <a:tr h="3495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Основания включения сведений в РНП</a:t>
                      </a:r>
                      <a:endParaRPr lang="ru-RU" sz="14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уклонение от заключения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односторонний отказ заказчика от исполнения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расторжение контракта по решению суда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algn="just"/>
            <a:r>
              <a:rPr lang="ru-RU" sz="2400" dirty="0"/>
              <a:t>Указание характеристик товара, не соответствующих требованиям </a:t>
            </a:r>
            <a:r>
              <a:rPr lang="ru-RU" sz="2400" dirty="0" smtClean="0"/>
              <a:t>ГОСТ (</a:t>
            </a:r>
            <a:r>
              <a:rPr lang="ru-RU" sz="2400" i="1" dirty="0" smtClean="0"/>
              <a:t>Решения по делам №04-30/7-2018, 04-30/26-2018, 04-30/27-2018)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/>
              <a:t>Установление ответственности сторон по государственному (муниципальному) контракту по недействующему </a:t>
            </a:r>
            <a:r>
              <a:rPr lang="ru-RU" sz="2400" dirty="0" smtClean="0"/>
              <a:t>законодательству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04-30/81-2017)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/>
              <a:t>Сложная инструкция или отсутствие полной инструкции приводит к необоснованному отказу в допуске (допуску заявки). </a:t>
            </a:r>
            <a:r>
              <a:rPr lang="ru-RU" sz="2400" dirty="0" smtClean="0"/>
              <a:t>(</a:t>
            </a:r>
            <a:r>
              <a:rPr lang="ru-RU" sz="2400" i="1" dirty="0" smtClean="0"/>
              <a:t>Решения </a:t>
            </a:r>
            <a:r>
              <a:rPr lang="ru-RU" sz="2400" i="1" dirty="0"/>
              <a:t>по </a:t>
            </a:r>
            <a:r>
              <a:rPr lang="ru-RU" sz="2400" i="1" dirty="0" smtClean="0"/>
              <a:t>делам </a:t>
            </a:r>
            <a:r>
              <a:rPr lang="ru-RU" sz="2400" i="1" dirty="0"/>
              <a:t>№04-30/35(-41)-2018, №</a:t>
            </a:r>
            <a:r>
              <a:rPr lang="ru-RU" sz="2400" i="1" dirty="0" smtClean="0"/>
              <a:t>04-30/53-2018)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1773" t="12145" r="9884" b="5942"/>
          <a:stretch/>
        </p:blipFill>
        <p:spPr bwMode="auto">
          <a:xfrm>
            <a:off x="99051" y="760299"/>
            <a:ext cx="8784976" cy="4157655"/>
          </a:xfrm>
          <a:prstGeom prst="rect">
            <a:avLst/>
          </a:prstGeom>
          <a:solidFill>
            <a:srgbClr val="FF0033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164288" y="293179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3003798"/>
            <a:ext cx="676875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14781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2103477"/>
            <a:ext cx="2664296" cy="1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2211710"/>
            <a:ext cx="8064896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9552" y="2355726"/>
            <a:ext cx="5154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31984</TotalTime>
  <Words>586</Words>
  <Application>Microsoft Office PowerPoint</Application>
  <PresentationFormat>Экран (16:9)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Перевозчиков М.И.</dc:creator>
  <cp:lastModifiedBy>Романенко М.А.</cp:lastModifiedBy>
  <cp:revision>799</cp:revision>
  <cp:lastPrinted>2018-03-10T07:21:45Z</cp:lastPrinted>
  <dcterms:created xsi:type="dcterms:W3CDTF">2011-05-31T12:12:04Z</dcterms:created>
  <dcterms:modified xsi:type="dcterms:W3CDTF">2018-06-06T01:31:24Z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