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5" r:id="rId2"/>
    <p:sldId id="256" r:id="rId3"/>
    <p:sldId id="416" r:id="rId4"/>
    <p:sldId id="511" r:id="rId5"/>
    <p:sldId id="509" r:id="rId6"/>
    <p:sldId id="505" r:id="rId7"/>
    <p:sldId id="513" r:id="rId8"/>
    <p:sldId id="514" r:id="rId9"/>
    <p:sldId id="550" r:id="rId10"/>
    <p:sldId id="551" r:id="rId11"/>
    <p:sldId id="553" r:id="rId12"/>
    <p:sldId id="554" r:id="rId13"/>
    <p:sldId id="536" r:id="rId14"/>
    <p:sldId id="555" r:id="rId15"/>
    <p:sldId id="556" r:id="rId16"/>
    <p:sldId id="557" r:id="rId17"/>
    <p:sldId id="558" r:id="rId18"/>
    <p:sldId id="559" r:id="rId19"/>
    <p:sldId id="560" r:id="rId20"/>
    <p:sldId id="561" r:id="rId21"/>
    <p:sldId id="549" r:id="rId22"/>
  </p:sldIdLst>
  <p:sldSz cx="9144000" cy="5143500" type="screen16x9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389582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79163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68745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58326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337489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2727071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116652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3"/>
    <a:srgbClr val="FFFF66"/>
    <a:srgbClr val="008080"/>
    <a:srgbClr val="FF3399"/>
    <a:srgbClr val="009999"/>
    <a:srgbClr val="CCFFFF"/>
    <a:srgbClr val="FF7C80"/>
    <a:srgbClr val="66CCFF"/>
    <a:srgbClr val="993300"/>
    <a:srgbClr val="B7E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2" autoAdjust="0"/>
    <p:restoredTop sz="94690" autoAdjust="0"/>
  </p:normalViewPr>
  <p:slideViewPr>
    <p:cSldViewPr>
      <p:cViewPr varScale="1">
        <p:scale>
          <a:sx n="116" d="100"/>
          <a:sy n="116" d="100"/>
        </p:scale>
        <p:origin x="-738" y="-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400">
              <a:solidFill>
                <a:schemeClr val="accent2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explosion val="25"/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Возвращено</c:v>
                </c:pt>
                <c:pt idx="1">
                  <c:v>Отозвано</c:v>
                </c:pt>
                <c:pt idx="2">
                  <c:v>Обоснованные</c:v>
                </c:pt>
                <c:pt idx="3">
                  <c:v>Необоснованные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5</c:v>
                </c:pt>
                <c:pt idx="2">
                  <c:v>79</c:v>
                </c:pt>
                <c:pt idx="3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explosion val="25"/>
          <c:dLbls>
            <c:dLbl>
              <c:idx val="1"/>
              <c:layout>
                <c:manualLayout>
                  <c:x val="0.17663817663817663"/>
                  <c:y val="-1.95965880334283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7.4337680426412945E-3"/>
                  <c:y val="-3.26609800557139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Федеральные заказчики</c:v>
                </c:pt>
                <c:pt idx="1">
                  <c:v>Заказчики Магаданской области</c:v>
                </c:pt>
                <c:pt idx="2">
                  <c:v>Муниципальные заказчики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108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000" dirty="0"/>
              <a:t>Федеральные заказчики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 заказчики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Обоснованные</c:v>
                </c:pt>
                <c:pt idx="1">
                  <c:v>Необоснованные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000" dirty="0"/>
              <a:t>Заказчики Магаданской области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4665688486719864"/>
          <c:w val="1"/>
          <c:h val="0.48137754808852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Заказчики Магаданской области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Обоснованные</c:v>
                </c:pt>
                <c:pt idx="1">
                  <c:v>Необоснованные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Муниципальные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заказчики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заказчики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Обоснованные</c:v>
                </c:pt>
                <c:pt idx="1">
                  <c:v>Необоснованные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Выявлены нарушения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Плановые</c:v>
                </c:pt>
                <c:pt idx="1">
                  <c:v>Внеплановые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Нарушений нет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Плановые</c:v>
                </c:pt>
                <c:pt idx="1">
                  <c:v>Внеплановые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800256"/>
        <c:axId val="22801792"/>
        <c:axId val="0"/>
      </c:bar3DChart>
      <c:catAx>
        <c:axId val="2280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2801792"/>
        <c:crosses val="autoZero"/>
        <c:auto val="1"/>
        <c:lblAlgn val="ctr"/>
        <c:lblOffset val="100"/>
        <c:noMultiLvlLbl val="0"/>
      </c:catAx>
      <c:valAx>
        <c:axId val="2280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00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3" y="1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AE5EAC-80BF-4BA1-B2E8-C94249DABFA0}" type="datetime1">
              <a:rPr lang="ru-RU"/>
              <a:pPr>
                <a:defRPr/>
              </a:pPr>
              <a:t>17.12.2018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4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3" y="9428244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665C8D-11B1-4021-A288-E614721B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7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1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05604-A170-4865-846F-9661DE58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9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-128"/>
      </a:defRPr>
    </a:lvl1pPr>
    <a:lvl2pPr marL="38958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791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6874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583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489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071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652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4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2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576C30-1975-437A-B957-D9966ED8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389582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6pPr>
      <a:lvl7pPr marL="779163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7pPr>
      <a:lvl8pPr marL="1168745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8pPr>
      <a:lvl9pPr marL="1558326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9pPr>
    </p:titleStyle>
    <p:bodyStyle>
      <a:lvl1pPr marL="292186" indent="-29218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633070" indent="-2434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3399"/>
          </a:solidFill>
          <a:latin typeface="+mn-lt"/>
          <a:ea typeface="MS PGothic" pitchFamily="34" charset="-128"/>
        </a:defRPr>
      </a:lvl2pPr>
      <a:lvl3pPr marL="973954" indent="-1947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99"/>
          </a:solidFill>
          <a:latin typeface="+mn-lt"/>
          <a:ea typeface="MS PGothic" pitchFamily="34" charset="-128"/>
        </a:defRPr>
      </a:lvl3pPr>
      <a:lvl4pPr marL="1363534" indent="-19479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333399"/>
          </a:solidFill>
          <a:latin typeface="+mn-lt"/>
          <a:ea typeface="MS PGothic" pitchFamily="34" charset="-128"/>
        </a:defRPr>
      </a:lvl4pPr>
      <a:lvl5pPr marL="1753117" indent="-19479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  <a:ea typeface="MS PGothic" pitchFamily="34" charset="-128"/>
        </a:defRPr>
      </a:lvl5pPr>
      <a:lvl6pPr marL="2142698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6pPr>
      <a:lvl7pPr marL="2532280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7pPr>
      <a:lvl8pPr marL="2921861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8pPr>
      <a:lvl9pPr marL="3311443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8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63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45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26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08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89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071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65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56" y="627534"/>
            <a:ext cx="9190383" cy="331236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8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10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нарушения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699542"/>
            <a:ext cx="8229600" cy="4050450"/>
          </a:xfrm>
        </p:spPr>
        <p:txBody>
          <a:bodyPr/>
          <a:lstStyle/>
          <a:p>
            <a:pPr algn="just"/>
            <a:r>
              <a:rPr lang="ru-RU" sz="2400" dirty="0" smtClean="0"/>
              <a:t>Разные сроки </a:t>
            </a:r>
            <a:r>
              <a:rPr lang="ru-RU" sz="2400" dirty="0"/>
              <a:t>подачи заявок в документации и </a:t>
            </a:r>
            <a:r>
              <a:rPr lang="ru-RU" sz="2400" dirty="0" smtClean="0"/>
              <a:t>извещении </a:t>
            </a:r>
            <a:r>
              <a:rPr lang="ru-RU" sz="2400" i="1" dirty="0" smtClean="0"/>
              <a:t>(</a:t>
            </a:r>
            <a:r>
              <a:rPr lang="ru-RU" sz="2400" i="1" dirty="0"/>
              <a:t>Решение по делу №04-30/162-2018 </a:t>
            </a:r>
            <a:r>
              <a:rPr lang="ru-RU" sz="2400" i="1" dirty="0" smtClean="0"/>
              <a:t>)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Указание на утративший силу приказ №155 (</a:t>
            </a:r>
            <a:r>
              <a:rPr lang="ru-RU" sz="2400" i="1" dirty="0" smtClean="0"/>
              <a:t>Решение по делу №04-30/1770-2018)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0943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11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нарушения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699542"/>
            <a:ext cx="8229600" cy="405045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Иные нарушения:</a:t>
            </a:r>
          </a:p>
          <a:p>
            <a:pPr algn="just"/>
            <a:r>
              <a:rPr lang="ru-RU" sz="2400" dirty="0" smtClean="0"/>
              <a:t>Необоснованный допуск заявки по ст.14 (</a:t>
            </a:r>
            <a:r>
              <a:rPr lang="ru-RU" sz="2400" i="1" dirty="0" smtClean="0"/>
              <a:t>Решение </a:t>
            </a:r>
            <a:r>
              <a:rPr lang="ru-RU" sz="2400" i="1" dirty="0"/>
              <a:t>по делу </a:t>
            </a:r>
            <a:r>
              <a:rPr lang="ru-RU" sz="2400" i="1" dirty="0" smtClean="0"/>
              <a:t>№04-30/164-2018)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/>
              <a:t>Неправомерные требования к остаточному сроку годности лекарственных средств (</a:t>
            </a:r>
            <a:r>
              <a:rPr lang="ru-RU" sz="2400" i="1" dirty="0"/>
              <a:t>Решение по делу №04-30/167-2018</a:t>
            </a:r>
            <a:r>
              <a:rPr lang="ru-RU" sz="2400" i="1" dirty="0" smtClean="0"/>
              <a:t>);</a:t>
            </a:r>
            <a:endParaRPr lang="ru-RU" sz="2400" dirty="0"/>
          </a:p>
          <a:p>
            <a:pPr algn="just"/>
            <a:r>
              <a:rPr lang="ru-RU" sz="2400" dirty="0" smtClean="0"/>
              <a:t>Ненадлежащие требования к участникам закупки(</a:t>
            </a:r>
            <a:r>
              <a:rPr lang="ru-RU" sz="2400" i="1" dirty="0" smtClean="0"/>
              <a:t>Решение </a:t>
            </a:r>
            <a:r>
              <a:rPr lang="ru-RU" sz="2400" i="1" dirty="0"/>
              <a:t>по делу №</a:t>
            </a:r>
            <a:r>
              <a:rPr lang="ru-RU" sz="2400" i="1" dirty="0" smtClean="0"/>
              <a:t>04-30/175-2018)</a:t>
            </a:r>
          </a:p>
          <a:p>
            <a:pPr algn="just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1464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12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Новости</a:t>
            </a: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Запуск «Березки» отложили до весны</a:t>
            </a:r>
            <a:endParaRPr lang="ru-RU" dirty="0"/>
          </a:p>
        </p:txBody>
      </p:sp>
      <p:pic>
        <p:nvPicPr>
          <p:cNvPr id="1027" name="Picture 3" descr="C:\Users\to49-Romanenko.AM\Pictures\Берез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662112"/>
            <a:ext cx="87820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296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13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Новости</a:t>
            </a: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Научные организации могут больше закупать у </a:t>
            </a:r>
            <a:r>
              <a:rPr lang="ru-RU" dirty="0" err="1" smtClean="0"/>
              <a:t>едпоставщика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003" y="699542"/>
            <a:ext cx="4496925" cy="299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37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14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Новости</a:t>
            </a: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Новые условия для преимуществ товарам из ЕАЭС (приказ Минфина от 04.06.2018 №126н) </a:t>
            </a:r>
            <a:endParaRPr lang="ru-RU" dirty="0"/>
          </a:p>
        </p:txBody>
      </p:sp>
      <p:pic>
        <p:nvPicPr>
          <p:cNvPr id="2050" name="Picture 2" descr="C:\Users\to49-Romanenko.AM\Pictures\Нацрежи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385" y="697114"/>
            <a:ext cx="4323717" cy="296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47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Запрос котировок</a:t>
            </a:r>
          </a:p>
          <a:p>
            <a:r>
              <a:rPr lang="ru-RU" dirty="0" smtClean="0"/>
              <a:t>Заявка №1 – только турецкий товар;</a:t>
            </a:r>
          </a:p>
          <a:p>
            <a:r>
              <a:rPr lang="ru-RU" dirty="0" smtClean="0"/>
              <a:t>Заявка №2 – только  китайский товар;</a:t>
            </a:r>
          </a:p>
          <a:p>
            <a:r>
              <a:rPr lang="ru-RU" dirty="0" smtClean="0"/>
              <a:t>Заявка №3 – 60% российского товара, 40% - китайского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29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Аукцион</a:t>
            </a:r>
          </a:p>
          <a:p>
            <a:r>
              <a:rPr lang="ru-RU" dirty="0" smtClean="0"/>
              <a:t>Заявка №1 – </a:t>
            </a:r>
            <a:r>
              <a:rPr lang="ru-RU" dirty="0"/>
              <a:t>только российский товар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Заявка №2 – </a:t>
            </a:r>
            <a:r>
              <a:rPr lang="ru-RU" dirty="0"/>
              <a:t>99 процентов российского товара и 1 процент китайского</a:t>
            </a:r>
            <a:r>
              <a:rPr lang="ru-RU" dirty="0" smtClean="0"/>
              <a:t>;</a:t>
            </a:r>
          </a:p>
          <a:p>
            <a:r>
              <a:rPr lang="ru-RU" dirty="0"/>
              <a:t>Цену ниже предложил участник с заявкой № 2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27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Аукцион</a:t>
            </a:r>
          </a:p>
          <a:p>
            <a:r>
              <a:rPr lang="ru-RU" dirty="0" smtClean="0"/>
              <a:t>Заявка №1 – </a:t>
            </a:r>
            <a:r>
              <a:rPr lang="ru-RU" dirty="0"/>
              <a:t>только белорусский товар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Заявка №2 – </a:t>
            </a:r>
            <a:r>
              <a:rPr lang="ru-RU" dirty="0"/>
              <a:t>только </a:t>
            </a:r>
            <a:r>
              <a:rPr lang="ru-RU" dirty="0" smtClean="0"/>
              <a:t>китайский товар;</a:t>
            </a:r>
          </a:p>
          <a:p>
            <a:r>
              <a:rPr lang="ru-RU" dirty="0" smtClean="0"/>
              <a:t>Заявка №3 – российский товар (самая высокая цена) </a:t>
            </a:r>
          </a:p>
          <a:p>
            <a:r>
              <a:rPr lang="ru-RU" dirty="0"/>
              <a:t>Цену ниже предложил участник с заявкой № </a:t>
            </a:r>
            <a:r>
              <a:rPr lang="ru-RU" dirty="0" smtClean="0"/>
              <a:t>2. Уклонился.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68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</a:t>
            </a:r>
          </a:p>
          <a:p>
            <a:r>
              <a:rPr lang="ru-RU" dirty="0" smtClean="0"/>
              <a:t>Заявка №1 – 51% российский товар; 49% - французского</a:t>
            </a:r>
          </a:p>
          <a:p>
            <a:r>
              <a:rPr lang="ru-RU" dirty="0" smtClean="0"/>
              <a:t>Заявка №2 – российский товар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90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Аукцион</a:t>
            </a:r>
          </a:p>
          <a:p>
            <a:r>
              <a:rPr lang="ru-RU" dirty="0" smtClean="0"/>
              <a:t>Заявка №1 – 70% китайский товар; 30% - белорусский</a:t>
            </a:r>
          </a:p>
          <a:p>
            <a:r>
              <a:rPr lang="ru-RU" dirty="0" smtClean="0"/>
              <a:t>Заявка №2 – 10</a:t>
            </a:r>
            <a:r>
              <a:rPr lang="ru-RU" dirty="0"/>
              <a:t>% китайский товар; </a:t>
            </a:r>
            <a:r>
              <a:rPr lang="ru-RU" dirty="0" smtClean="0"/>
              <a:t>90</a:t>
            </a:r>
            <a:r>
              <a:rPr lang="ru-RU" dirty="0"/>
              <a:t>% - </a:t>
            </a:r>
            <a:r>
              <a:rPr lang="ru-RU" dirty="0" smtClean="0"/>
              <a:t>российский</a:t>
            </a:r>
          </a:p>
          <a:p>
            <a:r>
              <a:rPr lang="ru-RU" dirty="0" smtClean="0"/>
              <a:t>Заявка №3 – украинский товар</a:t>
            </a:r>
          </a:p>
          <a:p>
            <a:r>
              <a:rPr lang="ru-RU" dirty="0" smtClean="0"/>
              <a:t>Наименьшая цена – участник 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59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382483" y="1635646"/>
            <a:ext cx="8641373" cy="209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6" tIns="38958" rIns="77916" bIns="38958"/>
          <a:lstStyle/>
          <a:p>
            <a:r>
              <a:rPr lang="ru-RU" sz="20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ru-RU" sz="20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ФЕДАРАЛЬНОЙ АНТИМОНОПОЛЬНОЙ СЛУЖБЫ ПО МАГАДАНСКОЙ ОБЛАСТИ</a:t>
            </a:r>
          </a:p>
          <a:p>
            <a:endParaRPr lang="ru-RU" sz="20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ПРАВОПРИМЕНИТЕЛЬНОЙ ПРАКТИКИ   МАГАДАНСКОГО УФАС РОССИИ ПО КОНТРОЛЮ В СФЕРЕ КОНТРАКТНОЙ СИСТЕМЫ</a:t>
            </a:r>
          </a:p>
          <a:p>
            <a:pPr algn="r"/>
            <a:endParaRPr lang="ru-RU" sz="24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Романенко </a:t>
            </a:r>
            <a:r>
              <a:rPr lang="ru-RU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М.А.</a:t>
            </a:r>
          </a:p>
          <a:p>
            <a:r>
              <a:rPr lang="ru-RU" sz="17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декабря 2018 </a:t>
            </a:r>
            <a:r>
              <a:rPr lang="ru-RU" sz="1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en-US" sz="17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7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7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132118" y="0"/>
            <a:ext cx="7011882" cy="13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16" tIns="38958" rIns="77916" bIns="38958" anchor="ctr"/>
          <a:lstStyle/>
          <a:p>
            <a:endParaRPr lang="en-US" sz="17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ru-RU" dirty="0" smtClean="0"/>
              <a:t>Пример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Аукцион</a:t>
            </a:r>
          </a:p>
          <a:p>
            <a:r>
              <a:rPr lang="ru-RU" dirty="0" smtClean="0"/>
              <a:t>Заявка №1 – 100% китайский товар; </a:t>
            </a:r>
          </a:p>
          <a:p>
            <a:r>
              <a:rPr lang="ru-RU" dirty="0" smtClean="0"/>
              <a:t>Заявка №2 – 100</a:t>
            </a:r>
            <a:r>
              <a:rPr lang="ru-RU" dirty="0"/>
              <a:t>% китайский товар; </a:t>
            </a:r>
          </a:p>
          <a:p>
            <a:r>
              <a:rPr lang="ru-RU" dirty="0" smtClean="0"/>
              <a:t>Заявка №3 – отклонена </a:t>
            </a:r>
            <a:r>
              <a:rPr lang="ru-RU" smtClean="0"/>
              <a:t>по вторым частям</a:t>
            </a:r>
            <a:endParaRPr lang="ru-RU" dirty="0" smtClean="0"/>
          </a:p>
          <a:p>
            <a:r>
              <a:rPr lang="ru-RU" dirty="0" smtClean="0"/>
              <a:t>Наименьшая цена – участник 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063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21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82307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altLang="ru-RU" sz="3600" dirty="0" smtClean="0"/>
          </a:p>
          <a:p>
            <a:pPr marL="0" indent="0" algn="just" eaLnBrk="1" hangingPunct="1">
              <a:buNone/>
            </a:pPr>
            <a:endParaRPr lang="ru-RU" altLang="ru-RU" sz="3600" dirty="0"/>
          </a:p>
          <a:p>
            <a:pPr marL="0" indent="0" algn="ctr" eaLnBrk="1" hangingPunct="1">
              <a:buNone/>
            </a:pPr>
            <a:r>
              <a:rPr lang="ru-RU" altLang="ru-RU" sz="36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89381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676330"/>
              </p:ext>
            </p:extLst>
          </p:nvPr>
        </p:nvGraphicFramePr>
        <p:xfrm>
          <a:off x="317989" y="789552"/>
          <a:ext cx="8229600" cy="39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3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endParaRPr lang="ru-RU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22"/>
          <p:cNvSpPr txBox="1">
            <a:spLocks/>
          </p:cNvSpPr>
          <p:nvPr/>
        </p:nvSpPr>
        <p:spPr bwMode="auto">
          <a:xfrm>
            <a:off x="160922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жалоб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4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endParaRPr lang="ru-RU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230974"/>
              </p:ext>
            </p:extLst>
          </p:nvPr>
        </p:nvGraphicFramePr>
        <p:xfrm>
          <a:off x="185052" y="843558"/>
          <a:ext cx="870742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жалоб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213373"/>
              </p:ext>
            </p:extLst>
          </p:nvPr>
        </p:nvGraphicFramePr>
        <p:xfrm>
          <a:off x="317988" y="843558"/>
          <a:ext cx="4542043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388739"/>
              </p:ext>
            </p:extLst>
          </p:nvPr>
        </p:nvGraphicFramePr>
        <p:xfrm>
          <a:off x="4211960" y="843558"/>
          <a:ext cx="477111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955626"/>
              </p:ext>
            </p:extLst>
          </p:nvPr>
        </p:nvGraphicFramePr>
        <p:xfrm>
          <a:off x="2195736" y="2895786"/>
          <a:ext cx="525658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жалоб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6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Проверочные мероприятия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274602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6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7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недобросовестных поставщиков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741362"/>
              </p:ext>
            </p:extLst>
          </p:nvPr>
        </p:nvGraphicFramePr>
        <p:xfrm>
          <a:off x="428625" y="1275606"/>
          <a:ext cx="8229600" cy="28756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3164"/>
                <a:gridCol w="1428760"/>
                <a:gridCol w="1428760"/>
                <a:gridCol w="1500198"/>
                <a:gridCol w="1328718"/>
              </a:tblGrid>
              <a:tr h="34959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Основания включения сведений в РНП</a:t>
                      </a:r>
                      <a:endParaRPr lang="ru-RU" sz="1400" dirty="0"/>
                    </a:p>
                  </a:txBody>
                  <a:tcPr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29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Поступило обращений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Включено в реестр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Поступило обращений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Включено в реестр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уклонение от заключения контракта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65151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односторонний отказ заказчика от исполнения контракта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</a:p>
                  </a:txBody>
                  <a:tcPr marT="34290" marB="34290"/>
                </a:tc>
              </a:tr>
              <a:tr h="651510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расторжение контракта по решению суда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8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нарушения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627534"/>
            <a:ext cx="8229600" cy="405045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По результатам рассмотрения жалоб «профессиональных жалобщиков»:</a:t>
            </a:r>
          </a:p>
          <a:p>
            <a:pPr algn="just"/>
            <a:r>
              <a:rPr lang="ru-RU" sz="2400" dirty="0"/>
              <a:t>Установление противоречивых требований к участникам закупки (</a:t>
            </a:r>
            <a:r>
              <a:rPr lang="ru-RU" sz="2400" i="1" dirty="0"/>
              <a:t>Решение по делу №04-30/139-2018</a:t>
            </a:r>
            <a:r>
              <a:rPr lang="ru-RU" sz="2400" i="1" dirty="0" smtClean="0"/>
              <a:t>)</a:t>
            </a:r>
            <a:endParaRPr lang="ru-RU" sz="2400" dirty="0" smtClean="0"/>
          </a:p>
          <a:p>
            <a:pPr algn="just"/>
            <a:r>
              <a:rPr lang="ru-RU" sz="2400" dirty="0" smtClean="0"/>
              <a:t>Установление </a:t>
            </a:r>
            <a:r>
              <a:rPr lang="ru-RU" sz="2400" dirty="0"/>
              <a:t>в проекте контракта ответственности в привязке к ставке рефинансирования, а не к ключевой ставке (</a:t>
            </a:r>
            <a:r>
              <a:rPr lang="ru-RU" sz="2400" i="1" dirty="0"/>
              <a:t>Решение по делу №04-30/(</a:t>
            </a:r>
            <a:r>
              <a:rPr lang="ru-RU" sz="2400" i="1" dirty="0" smtClean="0"/>
              <a:t>141-143)-</a:t>
            </a:r>
            <a:r>
              <a:rPr lang="ru-RU" sz="2400" i="1" dirty="0"/>
              <a:t>2018)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Отсутствие </a:t>
            </a:r>
            <a:r>
              <a:rPr lang="ru-RU" sz="2400" dirty="0"/>
              <a:t>ограничений по приказу №</a:t>
            </a:r>
            <a:r>
              <a:rPr lang="ru-RU" sz="2400" dirty="0" smtClean="0"/>
              <a:t>155 (</a:t>
            </a:r>
            <a:r>
              <a:rPr lang="ru-RU" sz="2400" dirty="0"/>
              <a:t>Решение </a:t>
            </a:r>
            <a:r>
              <a:rPr lang="ru-RU" sz="2400" i="1" dirty="0"/>
              <a:t>по делу №</a:t>
            </a:r>
            <a:r>
              <a:rPr lang="ru-RU" sz="2400" i="1" dirty="0" smtClean="0"/>
              <a:t>04-30/143-2018);</a:t>
            </a:r>
          </a:p>
        </p:txBody>
      </p:sp>
    </p:spTree>
    <p:extLst>
      <p:ext uri="{BB962C8B-B14F-4D97-AF65-F5344CB8AC3E}">
        <p14:creationId xmlns:p14="http://schemas.microsoft.com/office/powerpoint/2010/main" val="26026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9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0" y="1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Типовые нарушения</a:t>
            </a: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699542"/>
            <a:ext cx="8229600" cy="4050450"/>
          </a:xfrm>
        </p:spPr>
        <p:txBody>
          <a:bodyPr/>
          <a:lstStyle/>
          <a:p>
            <a:pPr algn="just"/>
            <a:r>
              <a:rPr lang="ru-RU" sz="2400" dirty="0" smtClean="0"/>
              <a:t>Отсутствие </a:t>
            </a:r>
            <a:r>
              <a:rPr lang="ru-RU" sz="2400" dirty="0"/>
              <a:t>в извещении порядка обеспечения </a:t>
            </a:r>
            <a:r>
              <a:rPr lang="ru-RU" sz="2400" dirty="0" smtClean="0"/>
              <a:t>заявок </a:t>
            </a:r>
            <a:r>
              <a:rPr lang="ru-RU" sz="2400" i="1" dirty="0" smtClean="0"/>
              <a:t>(Решение </a:t>
            </a:r>
            <a:r>
              <a:rPr lang="ru-RU" sz="2400" i="1" dirty="0"/>
              <a:t>по делу №</a:t>
            </a:r>
            <a:r>
              <a:rPr lang="ru-RU" sz="2400" i="1" dirty="0" smtClean="0"/>
              <a:t>04-30/153,154-2018)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/>
              <a:t>Установление в проекте контракта ответственности для СМП с нарушением ПП №1042 (</a:t>
            </a:r>
            <a:r>
              <a:rPr lang="ru-RU" sz="2400" i="1" dirty="0"/>
              <a:t>Решение по делу №04-30/130-2018</a:t>
            </a:r>
            <a:r>
              <a:rPr lang="ru-RU" sz="2400" i="1" dirty="0" smtClean="0"/>
              <a:t>)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Неправомерное </a:t>
            </a:r>
            <a:r>
              <a:rPr lang="ru-RU" sz="2400" dirty="0"/>
              <a:t>установление сроков оплаты по </a:t>
            </a:r>
            <a:r>
              <a:rPr lang="ru-RU" sz="2400" dirty="0" smtClean="0"/>
              <a:t>контракту для СМП </a:t>
            </a:r>
            <a:r>
              <a:rPr lang="ru-RU" sz="2400" i="1" dirty="0" smtClean="0"/>
              <a:t>(Решение </a:t>
            </a:r>
            <a:r>
              <a:rPr lang="ru-RU" sz="2400" i="1" dirty="0"/>
              <a:t>по делу №</a:t>
            </a:r>
            <a:r>
              <a:rPr lang="ru-RU" sz="2400" i="1" dirty="0" smtClean="0"/>
              <a:t>04-30/153,154-2018);</a:t>
            </a:r>
          </a:p>
          <a:p>
            <a:pPr algn="just"/>
            <a:r>
              <a:rPr lang="ru-RU" sz="2400" dirty="0" smtClean="0"/>
              <a:t>Противоречивое </a:t>
            </a:r>
            <a:r>
              <a:rPr lang="ru-RU" sz="2400" dirty="0"/>
              <a:t>описание объекта </a:t>
            </a:r>
            <a:r>
              <a:rPr lang="ru-RU" sz="2400" dirty="0" smtClean="0"/>
              <a:t>закупки </a:t>
            </a:r>
            <a:r>
              <a:rPr lang="ru-RU" sz="2400" i="1" dirty="0" smtClean="0"/>
              <a:t>(</a:t>
            </a:r>
            <a:r>
              <a:rPr lang="ru-RU" sz="2400" i="1" dirty="0"/>
              <a:t>Решение по делу №04-30/153,154-2018 </a:t>
            </a:r>
            <a:r>
              <a:rPr lang="ru-RU" sz="2400" i="1" dirty="0" smtClean="0"/>
              <a:t>);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48249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32359</TotalTime>
  <Words>548</Words>
  <Application>Microsoft Office PowerPoint</Application>
  <PresentationFormat>Экран (16:9)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 </vt:lpstr>
      <vt:lpstr>  </vt:lpstr>
      <vt:lpstr>  </vt:lpstr>
      <vt:lpstr>  </vt:lpstr>
      <vt:lpstr>  </vt:lpstr>
      <vt:lpstr>Презентация PowerPoint</vt:lpstr>
      <vt:lpstr>Презентация PowerPoint</vt:lpstr>
      <vt:lpstr>Презентация PowerPoint</vt:lpstr>
      <vt:lpstr>Пример 1.</vt:lpstr>
      <vt:lpstr>Пример 2.</vt:lpstr>
      <vt:lpstr>Пример 3.</vt:lpstr>
      <vt:lpstr>Пример 4.</vt:lpstr>
      <vt:lpstr>Пример 5.</vt:lpstr>
      <vt:lpstr>Пример 6.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Перевозчиков М.И.</dc:creator>
  <cp:lastModifiedBy>Романенко М.А.</cp:lastModifiedBy>
  <cp:revision>823</cp:revision>
  <cp:lastPrinted>2018-03-10T07:21:45Z</cp:lastPrinted>
  <dcterms:created xsi:type="dcterms:W3CDTF">2011-05-31T12:12:04Z</dcterms:created>
  <dcterms:modified xsi:type="dcterms:W3CDTF">2018-12-17T02:37:05Z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