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25" r:id="rId2"/>
    <p:sldId id="256" r:id="rId3"/>
    <p:sldId id="416" r:id="rId4"/>
    <p:sldId id="511" r:id="rId5"/>
    <p:sldId id="509" r:id="rId6"/>
    <p:sldId id="505" r:id="rId7"/>
    <p:sldId id="513" r:id="rId8"/>
    <p:sldId id="514" r:id="rId9"/>
    <p:sldId id="550" r:id="rId10"/>
    <p:sldId id="580" r:id="rId11"/>
    <p:sldId id="581" r:id="rId12"/>
    <p:sldId id="553" r:id="rId13"/>
    <p:sldId id="562" r:id="rId14"/>
    <p:sldId id="554" r:id="rId15"/>
    <p:sldId id="555" r:id="rId16"/>
    <p:sldId id="556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71" r:id="rId25"/>
    <p:sldId id="572" r:id="rId26"/>
    <p:sldId id="574" r:id="rId27"/>
    <p:sldId id="575" r:id="rId28"/>
    <p:sldId id="576" r:id="rId29"/>
    <p:sldId id="577" r:id="rId30"/>
    <p:sldId id="578" r:id="rId31"/>
    <p:sldId id="579" r:id="rId32"/>
    <p:sldId id="549" r:id="rId33"/>
  </p:sldIdLst>
  <p:sldSz cx="9144000" cy="5143500" type="screen16x9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389582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779163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168745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558326" algn="ctr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337489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2727071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116652" algn="l" defTabSz="779163" rtl="0" eaLnBrk="1" latinLnBrk="0" hangingPunct="1">
      <a:defRPr sz="7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33"/>
    <a:srgbClr val="FFFF66"/>
    <a:srgbClr val="008080"/>
    <a:srgbClr val="FF3399"/>
    <a:srgbClr val="009999"/>
    <a:srgbClr val="CCFFFF"/>
    <a:srgbClr val="FF7C80"/>
    <a:srgbClr val="66CCFF"/>
    <a:srgbClr val="993300"/>
    <a:srgbClr val="B7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2" autoAdjust="0"/>
    <p:restoredTop sz="94690" autoAdjust="0"/>
  </p:normalViewPr>
  <p:slideViewPr>
    <p:cSldViewPr>
      <p:cViewPr varScale="1">
        <p:scale>
          <a:sx n="116" d="100"/>
          <a:sy n="116" d="100"/>
        </p:scale>
        <p:origin x="-738" y="-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4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25"/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Возвращено</c:v>
                </c:pt>
                <c:pt idx="1">
                  <c:v>Отозвано</c:v>
                </c:pt>
                <c:pt idx="2">
                  <c:v>Обоснованные</c:v>
                </c:pt>
                <c:pt idx="3">
                  <c:v>Необоснованные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  <c:pt idx="2">
                  <c:v>22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60794163328132E-2"/>
          <c:y val="0.10822537207799958"/>
          <c:w val="0.8429125110193274"/>
          <c:h val="0.80314584387742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Жалобы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explosion val="25"/>
          <c:dLbls>
            <c:dLbl>
              <c:idx val="1"/>
              <c:layout>
                <c:manualLayout>
                  <c:x val="0.22476947268470093"/>
                  <c:y val="-9.798294016714191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3.0581935331535329E-3"/>
                  <c:y val="-1.6330490027856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Федеральные заказчики</c:v>
                </c:pt>
                <c:pt idx="1">
                  <c:v>Заказчики Магаданской области</c:v>
                </c:pt>
                <c:pt idx="2">
                  <c:v>Муниципальные заказчики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Федеральные 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sz="2000" dirty="0"/>
              <a:t>Заказчики Магаданской области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4665688486719864"/>
          <c:w val="1"/>
          <c:h val="0.4813775480885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Заказчики Магаданской области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Муниципальные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заказчики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заказчики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Обоснованные</c:v>
                </c:pt>
                <c:pt idx="1">
                  <c:v>Необоснованные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Выявлены нарушения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Нарушений нет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868736"/>
        <c:axId val="22870272"/>
        <c:axId val="0"/>
      </c:bar3DChart>
      <c:catAx>
        <c:axId val="22868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2870272"/>
        <c:crosses val="autoZero"/>
        <c:auto val="1"/>
        <c:lblAlgn val="ctr"/>
        <c:lblOffset val="100"/>
        <c:noMultiLvlLbl val="0"/>
      </c:catAx>
      <c:valAx>
        <c:axId val="22870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68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3" y="1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6AE5EAC-80BF-4BA1-B2E8-C94249DABFA0}" type="datetime1">
              <a:rPr lang="ru-RU"/>
              <a:pPr>
                <a:defRPr/>
              </a:pPr>
              <a:t>13.05.2019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94657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3" y="9428244"/>
            <a:ext cx="294657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9665C8D-11B1-4021-A288-E614721B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5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1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6125"/>
            <a:ext cx="6607175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121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l" defTabSz="93753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4"/>
            <a:ext cx="2944958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9" tIns="46869" rIns="93739" bIns="46869" numCol="1" anchor="b" anchorCtr="0" compatLnSpc="1">
            <a:prstTxWarp prst="textNoShape">
              <a:avLst/>
            </a:prstTxWarp>
          </a:bodyPr>
          <a:lstStyle>
            <a:lvl1pPr algn="r" defTabSz="937531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005604-A170-4865-846F-9661DE587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0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-128"/>
      </a:defRPr>
    </a:lvl1pPr>
    <a:lvl2pPr marL="38958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779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16874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5583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 t="7895"/>
          <a:stretch>
            <a:fillRect/>
          </a:stretch>
        </p:blipFill>
        <p:spPr bwMode="auto">
          <a:xfrm>
            <a:off x="0" y="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08DE-2C27-48F5-9E06-6E129C7F4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FDFEC-5A7F-4442-8F7D-C4257BA78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7F927-1CF7-471D-881F-B55036FF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F36B-010B-4FD4-92B7-E26B5932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4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8C5F-DBF0-471A-82B1-2E5891AB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2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C2CC3-F706-4867-9B59-08F96A92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4B0-398E-41D5-ABD7-3F32515CF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9582" indent="0">
              <a:buNone/>
              <a:defRPr sz="1500"/>
            </a:lvl2pPr>
            <a:lvl3pPr marL="779163" indent="0">
              <a:buNone/>
              <a:defRPr sz="1400"/>
            </a:lvl3pPr>
            <a:lvl4pPr marL="1168745" indent="0">
              <a:buNone/>
              <a:defRPr sz="1200"/>
            </a:lvl4pPr>
            <a:lvl5pPr marL="1558326" indent="0">
              <a:buNone/>
              <a:defRPr sz="1200"/>
            </a:lvl5pPr>
            <a:lvl6pPr marL="1947908" indent="0">
              <a:buNone/>
              <a:defRPr sz="1200"/>
            </a:lvl6pPr>
            <a:lvl7pPr marL="2337489" indent="0">
              <a:buNone/>
              <a:defRPr sz="1200"/>
            </a:lvl7pPr>
            <a:lvl8pPr marL="2727071" indent="0">
              <a:buNone/>
              <a:defRPr sz="1200"/>
            </a:lvl8pPr>
            <a:lvl9pPr marL="311665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DB99B-483E-4B45-B3D4-153CC3392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E3D4-C952-4ADD-9C4E-118345FCE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582" indent="0">
              <a:buNone/>
              <a:defRPr sz="1700" b="1"/>
            </a:lvl2pPr>
            <a:lvl3pPr marL="779163" indent="0">
              <a:buNone/>
              <a:defRPr sz="1500" b="1"/>
            </a:lvl3pPr>
            <a:lvl4pPr marL="1168745" indent="0">
              <a:buNone/>
              <a:defRPr sz="1400" b="1"/>
            </a:lvl4pPr>
            <a:lvl5pPr marL="1558326" indent="0">
              <a:buNone/>
              <a:defRPr sz="1400" b="1"/>
            </a:lvl5pPr>
            <a:lvl6pPr marL="1947908" indent="0">
              <a:buNone/>
              <a:defRPr sz="1400" b="1"/>
            </a:lvl6pPr>
            <a:lvl7pPr marL="2337489" indent="0">
              <a:buNone/>
              <a:defRPr sz="1400" b="1"/>
            </a:lvl7pPr>
            <a:lvl8pPr marL="2727071" indent="0">
              <a:buNone/>
              <a:defRPr sz="1400" b="1"/>
            </a:lvl8pPr>
            <a:lvl9pPr marL="311665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C51F-9533-42FD-ACF1-89A92926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7C2-8764-401C-88D3-B423BB8EE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D914-8D8A-4BDD-B083-1736F757E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EA6FA-79F8-41FA-9DE2-986A37E9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582" indent="0">
              <a:buNone/>
              <a:defRPr sz="2400"/>
            </a:lvl2pPr>
            <a:lvl3pPr marL="779163" indent="0">
              <a:buNone/>
              <a:defRPr sz="2000"/>
            </a:lvl3pPr>
            <a:lvl4pPr marL="1168745" indent="0">
              <a:buNone/>
              <a:defRPr sz="1700"/>
            </a:lvl4pPr>
            <a:lvl5pPr marL="1558326" indent="0">
              <a:buNone/>
              <a:defRPr sz="1700"/>
            </a:lvl5pPr>
            <a:lvl6pPr marL="1947908" indent="0">
              <a:buNone/>
              <a:defRPr sz="1700"/>
            </a:lvl6pPr>
            <a:lvl7pPr marL="2337489" indent="0">
              <a:buNone/>
              <a:defRPr sz="1700"/>
            </a:lvl7pPr>
            <a:lvl8pPr marL="2727071" indent="0">
              <a:buNone/>
              <a:defRPr sz="1700"/>
            </a:lvl8pPr>
            <a:lvl9pPr marL="3116652" indent="0">
              <a:buNone/>
              <a:defRPr sz="17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582" indent="0">
              <a:buNone/>
              <a:defRPr sz="1000"/>
            </a:lvl2pPr>
            <a:lvl3pPr marL="779163" indent="0">
              <a:buNone/>
              <a:defRPr sz="900"/>
            </a:lvl3pPr>
            <a:lvl4pPr marL="1168745" indent="0">
              <a:buNone/>
              <a:defRPr sz="800"/>
            </a:lvl4pPr>
            <a:lvl5pPr marL="1558326" indent="0">
              <a:buNone/>
              <a:defRPr sz="800"/>
            </a:lvl5pPr>
            <a:lvl6pPr marL="1947908" indent="0">
              <a:buNone/>
              <a:defRPr sz="800"/>
            </a:lvl6pPr>
            <a:lvl7pPr marL="2337489" indent="0">
              <a:buNone/>
              <a:defRPr sz="800"/>
            </a:lvl7pPr>
            <a:lvl8pPr marL="2727071" indent="0">
              <a:buNone/>
              <a:defRPr sz="800"/>
            </a:lvl8pPr>
            <a:lvl9pPr marL="311665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17BF-C98B-4F35-A279-949FC0014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9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7035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9576C30-1975-437A-B957-D9966ED88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389582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6pPr>
      <a:lvl7pPr marL="779163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7pPr>
      <a:lvl8pPr marL="1168745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8pPr>
      <a:lvl9pPr marL="1558326" algn="ctr" rtl="0" fontAlgn="base">
        <a:spcBef>
          <a:spcPct val="0"/>
        </a:spcBef>
        <a:spcAft>
          <a:spcPct val="0"/>
        </a:spcAft>
        <a:defRPr sz="3700">
          <a:solidFill>
            <a:srgbClr val="333399"/>
          </a:solidFill>
          <a:latin typeface="Arial" pitchFamily="34" charset="0"/>
        </a:defRPr>
      </a:lvl9pPr>
    </p:titleStyle>
    <p:bodyStyle>
      <a:lvl1pPr marL="292186" indent="-29218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rgbClr val="333399"/>
          </a:solidFill>
          <a:latin typeface="+mn-lt"/>
          <a:ea typeface="MS PGothic" pitchFamily="34" charset="-128"/>
          <a:cs typeface="ＭＳ Ｐゴシック" charset="-128"/>
        </a:defRPr>
      </a:lvl1pPr>
      <a:lvl2pPr marL="633070" indent="-2434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333399"/>
          </a:solidFill>
          <a:latin typeface="+mn-lt"/>
          <a:ea typeface="MS PGothic" pitchFamily="34" charset="-128"/>
        </a:defRPr>
      </a:lvl2pPr>
      <a:lvl3pPr marL="973954" indent="-194791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99"/>
          </a:solidFill>
          <a:latin typeface="+mn-lt"/>
          <a:ea typeface="MS PGothic" pitchFamily="34" charset="-128"/>
        </a:defRPr>
      </a:lvl3pPr>
      <a:lvl4pPr marL="1363534" indent="-194791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333399"/>
          </a:solidFill>
          <a:latin typeface="+mn-lt"/>
          <a:ea typeface="MS PGothic" pitchFamily="34" charset="-128"/>
        </a:defRPr>
      </a:lvl4pPr>
      <a:lvl5pPr marL="1753117" indent="-194791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  <a:ea typeface="MS PGothic" pitchFamily="34" charset="-128"/>
        </a:defRPr>
      </a:lvl5pPr>
      <a:lvl6pPr marL="2142698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6pPr>
      <a:lvl7pPr marL="2532280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7pPr>
      <a:lvl8pPr marL="2921861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8pPr>
      <a:lvl9pPr marL="3311443" indent="-194791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8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63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745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326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908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89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071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652" algn="l" defTabSz="77916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56" y="627534"/>
            <a:ext cx="9190383" cy="331236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8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 smtClean="0"/>
              <a:t>Пример 1.</a:t>
            </a:r>
          </a:p>
          <a:p>
            <a:pPr marL="0" indent="0" algn="just">
              <a:buNone/>
            </a:pPr>
            <a:r>
              <a:rPr lang="ru-RU" sz="2400" i="1" dirty="0" smtClean="0"/>
              <a:t>В </a:t>
            </a:r>
            <a:r>
              <a:rPr lang="ru-RU" sz="2400" i="1" dirty="0"/>
              <a:t>п. 1, 2, 3 «Технического задания» показатель «или эквивалент» стоит после значений </a:t>
            </a:r>
            <a:r>
              <a:rPr lang="ru-RU" sz="2400" b="1" i="1" dirty="0"/>
              <a:t>API SJ/SF/SG. </a:t>
            </a:r>
            <a:r>
              <a:rPr lang="ru-RU" sz="2400" i="1" dirty="0"/>
              <a:t>Значит ли это, что эквивалентность можно применить и к данным показателям? То есть можно поставить товар со значениями </a:t>
            </a:r>
            <a:r>
              <a:rPr lang="ru-RU" sz="2400" b="1" i="1" dirty="0"/>
              <a:t>API SL</a:t>
            </a:r>
            <a:r>
              <a:rPr lang="ru-RU" sz="2400" i="1" dirty="0"/>
              <a:t>, которые превышают запрашиваемые </a:t>
            </a:r>
            <a:r>
              <a:rPr lang="ru-RU" sz="2400" i="1" dirty="0" smtClean="0"/>
              <a:t>характеристики?.</a:t>
            </a: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05652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-2559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i="1" dirty="0" smtClean="0"/>
              <a:t>Пример 2.</a:t>
            </a:r>
          </a:p>
          <a:p>
            <a:pPr marL="0" indent="0" algn="just">
              <a:buNone/>
            </a:pPr>
            <a:r>
              <a:rPr lang="ru-RU" altLang="ru-RU" sz="2000" b="1" i="1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Инструкция:</a:t>
            </a:r>
            <a:r>
              <a:rPr lang="ru-RU" altLang="ru-RU" sz="2000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Если </a:t>
            </a:r>
            <a:r>
              <a:rPr lang="ru-RU" altLang="ru-RU" sz="20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установлении значения, показатель содержит несколько значений с альтернативной возможностью их применения (не </a:t>
            </a:r>
            <a:r>
              <a:rPr lang="ru-RU" altLang="ru-RU" sz="2000" i="1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взаимоисключаемых</a:t>
            </a:r>
            <a:r>
              <a:rPr lang="ru-RU" altLang="ru-RU" sz="20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то </a:t>
            </a:r>
            <a:r>
              <a:rPr lang="ru-RU" altLang="ru-RU" sz="2000" b="1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предлагать все альтернативные значения с применением знака</a:t>
            </a:r>
            <a:r>
              <a:rPr lang="ru-RU" altLang="ru-RU" sz="20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«/»</a:t>
            </a:r>
            <a:r>
              <a:rPr lang="ru-RU" altLang="ru-RU" sz="2000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(слеш) товар с таким же значением</a:t>
            </a:r>
            <a:r>
              <a:rPr lang="ru-RU" altLang="ru-RU" sz="2000" i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pPr marL="0" indent="0" algn="just">
              <a:buNone/>
            </a:pPr>
            <a:endParaRPr lang="ru-RU" sz="2000" i="1" dirty="0"/>
          </a:p>
          <a:p>
            <a:pPr marL="0" indent="0" algn="just">
              <a:buNone/>
            </a:pPr>
            <a:endParaRPr lang="ru-RU" sz="2000" i="1" dirty="0" smtClean="0"/>
          </a:p>
          <a:p>
            <a:pPr marL="0" indent="0" algn="just">
              <a:buNone/>
            </a:pPr>
            <a:endParaRPr lang="ru-RU" sz="2000" i="1" dirty="0"/>
          </a:p>
          <a:p>
            <a:pPr marL="0" indent="0" algn="just">
              <a:buNone/>
            </a:pPr>
            <a:r>
              <a:rPr lang="ru-RU" sz="2000" b="1" i="1" u="sng" dirty="0" smtClean="0">
                <a:solidFill>
                  <a:schemeClr val="tx1"/>
                </a:solidFill>
              </a:rPr>
              <a:t>Аукционная документация: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при </a:t>
            </a:r>
            <a:r>
              <a:rPr lang="ru-RU" sz="2000" i="1" dirty="0">
                <a:solidFill>
                  <a:schemeClr val="tx1"/>
                </a:solidFill>
              </a:rPr>
              <a:t>описании характеристик указанных перчаток заказчиком указано, что перчатки обработаны – </a:t>
            </a:r>
            <a:r>
              <a:rPr lang="ru-RU" sz="2000" i="1" u="sng" dirty="0" smtClean="0">
                <a:solidFill>
                  <a:schemeClr val="tx1"/>
                </a:solidFill>
              </a:rPr>
              <a:t>полимерным  </a:t>
            </a:r>
            <a:r>
              <a:rPr lang="ru-RU" sz="2000" i="1" u="sng" dirty="0">
                <a:solidFill>
                  <a:schemeClr val="tx1"/>
                </a:solidFill>
              </a:rPr>
              <a:t>покрытием/хлоринация</a:t>
            </a:r>
            <a:endParaRPr lang="ru-RU" sz="2000" b="1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29334"/>
              </p:ext>
            </p:extLst>
          </p:nvPr>
        </p:nvGraphicFramePr>
        <p:xfrm>
          <a:off x="351148" y="2787774"/>
          <a:ext cx="8229601" cy="865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9210"/>
                <a:gridCol w="1712298"/>
                <a:gridCol w="1696700"/>
                <a:gridCol w="2471393"/>
              </a:tblGrid>
              <a:tr h="43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Значение, установленное заказчиком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Соответствует (при заполнении участником)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 соответствует (при заполнении участником)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29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Напряжение, В 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220/380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220/380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82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Иные нарушения:</a:t>
            </a:r>
          </a:p>
          <a:p>
            <a:pPr algn="just"/>
            <a:r>
              <a:rPr lang="ru-RU" sz="2400" dirty="0" smtClean="0"/>
              <a:t>Установление </a:t>
            </a:r>
            <a:r>
              <a:rPr lang="ru-RU" sz="2400" dirty="0"/>
              <a:t>недействующего ГОСТа</a:t>
            </a:r>
            <a:r>
              <a:rPr lang="ru-RU" sz="2400" dirty="0" smtClean="0"/>
              <a:t>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№04-30/20-2019 </a:t>
            </a:r>
            <a:r>
              <a:rPr lang="ru-RU" sz="2400" i="1" dirty="0" smtClean="0"/>
              <a:t>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Отсутствие </a:t>
            </a:r>
            <a:r>
              <a:rPr lang="ru-RU" sz="2400" dirty="0"/>
              <a:t>инструкции по заполнению заявки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04-30/27-2019, </a:t>
            </a:r>
            <a:r>
              <a:rPr lang="ru-RU" sz="2400" i="1" dirty="0"/>
              <a:t>№04-30/38-2019 </a:t>
            </a:r>
            <a:r>
              <a:rPr lang="ru-RU" sz="2400" i="1" dirty="0" smtClean="0"/>
              <a:t>);</a:t>
            </a:r>
            <a:endParaRPr lang="ru-RU" sz="2400" dirty="0"/>
          </a:p>
          <a:p>
            <a:pPr algn="just"/>
            <a:r>
              <a:rPr lang="ru-RU" sz="2400" dirty="0" smtClean="0"/>
              <a:t>Отсутствие </a:t>
            </a:r>
            <a:r>
              <a:rPr lang="ru-RU" sz="2400" dirty="0"/>
              <a:t>в проекте контракта объема привлечение </a:t>
            </a:r>
            <a:r>
              <a:rPr lang="ru-RU" sz="2400" dirty="0" err="1" smtClean="0"/>
              <a:t>СМПиСОНКО</a:t>
            </a:r>
            <a:r>
              <a:rPr lang="ru-RU" sz="2400" dirty="0" smtClean="0"/>
              <a:t>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№04-30/27-2019 </a:t>
            </a:r>
            <a:r>
              <a:rPr lang="ru-RU" sz="2400" i="1" dirty="0" smtClean="0"/>
              <a:t>);</a:t>
            </a:r>
          </a:p>
          <a:p>
            <a:pPr algn="just"/>
            <a:r>
              <a:rPr lang="ru-RU" sz="2400" dirty="0" smtClean="0"/>
              <a:t>Отсутствие перечня </a:t>
            </a:r>
            <a:r>
              <a:rPr lang="ru-RU" sz="2400" dirty="0"/>
              <a:t>работ, которые участник обязан выполнить </a:t>
            </a:r>
            <a:r>
              <a:rPr lang="ru-RU" sz="2400" dirty="0" smtClean="0"/>
              <a:t>самостоятельно (</a:t>
            </a:r>
            <a:r>
              <a:rPr lang="ru-RU" sz="2400" i="1" dirty="0"/>
              <a:t>Решение по делу №04-30/27-2019 </a:t>
            </a:r>
            <a:r>
              <a:rPr lang="ru-RU" sz="2400" i="1" dirty="0" smtClean="0"/>
              <a:t>);</a:t>
            </a:r>
          </a:p>
          <a:p>
            <a:pPr marL="0" indent="0" algn="just">
              <a:buNone/>
            </a:pPr>
            <a:endParaRPr lang="ru-RU" sz="2400" i="1" dirty="0" smtClean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914645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771550"/>
            <a:ext cx="8229600" cy="4050450"/>
          </a:xfrm>
        </p:spPr>
        <p:txBody>
          <a:bodyPr/>
          <a:lstStyle/>
          <a:p>
            <a:pPr algn="just"/>
            <a:r>
              <a:rPr lang="ru-RU" sz="2400" dirty="0" smtClean="0"/>
              <a:t>Отсутствие </a:t>
            </a:r>
            <a:r>
              <a:rPr lang="ru-RU" sz="2400" dirty="0"/>
              <a:t>инструкции по заполнению заявки привело к необоснованному отклонению </a:t>
            </a:r>
            <a:r>
              <a:rPr lang="ru-RU" sz="2400" dirty="0" smtClean="0"/>
              <a:t>заявки</a:t>
            </a:r>
            <a:r>
              <a:rPr lang="ru-RU" sz="2400" i="1" dirty="0" smtClean="0"/>
              <a:t> </a:t>
            </a:r>
            <a:r>
              <a:rPr lang="ru-RU" sz="2400" dirty="0" smtClean="0"/>
              <a:t>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№04-30/38-2019</a:t>
            </a:r>
            <a:r>
              <a:rPr lang="ru-RU" sz="2400" i="1" dirty="0" smtClean="0"/>
              <a:t>);</a:t>
            </a:r>
            <a:endParaRPr lang="ru-RU" sz="2400" dirty="0"/>
          </a:p>
          <a:p>
            <a:pPr algn="just"/>
            <a:r>
              <a:rPr lang="ru-RU" sz="2400" dirty="0" err="1" smtClean="0"/>
              <a:t>Неустановление</a:t>
            </a:r>
            <a:r>
              <a:rPr lang="ru-RU" sz="2400" dirty="0" smtClean="0"/>
              <a:t> </a:t>
            </a:r>
            <a:r>
              <a:rPr lang="ru-RU" sz="2400" dirty="0"/>
              <a:t>дополнительных требований к участникам закупки</a:t>
            </a:r>
            <a:r>
              <a:rPr lang="ru-RU" sz="2400" dirty="0" smtClean="0"/>
              <a:t>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№04-30/41-2019 </a:t>
            </a:r>
            <a:r>
              <a:rPr lang="ru-RU" sz="2400" i="1" dirty="0" smtClean="0"/>
              <a:t>);</a:t>
            </a:r>
          </a:p>
          <a:p>
            <a:pPr algn="just"/>
            <a:r>
              <a:rPr lang="ru-RU" sz="2400" dirty="0" smtClean="0"/>
              <a:t>Проблемы </a:t>
            </a:r>
            <a:r>
              <a:rPr lang="ru-RU" sz="2400" dirty="0"/>
              <a:t>при работе с ЕИС</a:t>
            </a:r>
            <a:r>
              <a:rPr lang="ru-RU" sz="2400" dirty="0" smtClean="0"/>
              <a:t> (</a:t>
            </a:r>
            <a:r>
              <a:rPr lang="ru-RU" sz="2400" i="1" dirty="0"/>
              <a:t>Решение по делу №</a:t>
            </a:r>
            <a:r>
              <a:rPr lang="ru-RU" sz="2400" i="1" dirty="0" smtClean="0"/>
              <a:t>04-30/47-2019)</a:t>
            </a:r>
          </a:p>
          <a:p>
            <a:pPr marL="0" indent="0" algn="just">
              <a:buNone/>
            </a:pPr>
            <a:endParaRPr lang="ru-RU" sz="2400" i="1" dirty="0" smtClean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022543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Запуск «Березки» с 1 марта 2019</a:t>
            </a:r>
            <a:endParaRPr lang="ru-RU" dirty="0"/>
          </a:p>
        </p:txBody>
      </p:sp>
      <p:pic>
        <p:nvPicPr>
          <p:cNvPr id="1027" name="Picture 3" descr="C:\Users\to49-Romanenko.AM\Pictures\Берез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62112"/>
            <a:ext cx="87820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9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15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Новости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Новые условия для преимуществ товарам из ЕАЭС (информационное письмо Минфина от 18.01.2019г. №24-01-07/2281) </a:t>
            </a:r>
            <a:endParaRPr lang="ru-RU" dirty="0"/>
          </a:p>
        </p:txBody>
      </p:sp>
      <p:pic>
        <p:nvPicPr>
          <p:cNvPr id="2050" name="Picture 2" descr="C:\Users\to49-Romanenko.AM\Pictures\Нацрежи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85" y="697114"/>
            <a:ext cx="4323717" cy="296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4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1.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1550"/>
            <a:ext cx="8507288" cy="4176464"/>
          </a:xfrm>
        </p:spPr>
        <p:txBody>
          <a:bodyPr/>
          <a:lstStyle/>
          <a:p>
            <a:r>
              <a:rPr lang="ru-RU" sz="2000" dirty="0"/>
              <a:t>Какой перечень не запрещает смешивать в одной закупке товары, на которые распространяются правила, с товарами, на которые правила не распространяются? Речь идет о перечнях из приказа Минфина от 04.06.2018 № 126н и постановлений Правительства от 26.09.2016 № 968, от 05.02.2015 № 102, от 15.04.2014 № 341.</a:t>
            </a:r>
          </a:p>
          <a:p>
            <a:pPr lvl="1"/>
            <a:r>
              <a:rPr lang="ru-RU" sz="1800" dirty="0"/>
              <a:t>А.  Перечень с условиями допуска для импортных товаров</a:t>
            </a:r>
          </a:p>
          <a:p>
            <a:pPr lvl="1"/>
            <a:r>
              <a:rPr lang="ru-RU" sz="1800" dirty="0"/>
              <a:t>В.  Перечень с преимуществами для организаций инвалидов</a:t>
            </a:r>
          </a:p>
          <a:p>
            <a:pPr lvl="1"/>
            <a:r>
              <a:rPr lang="ru-RU" sz="1800" dirty="0"/>
              <a:t>С.  Перечень с ограничениями и условиями допуска медицинских изделий</a:t>
            </a:r>
          </a:p>
          <a:p>
            <a:pPr lvl="1"/>
            <a:r>
              <a:rPr lang="ru-RU" sz="1800" dirty="0"/>
              <a:t>D.  Перечень с ограничениями и условиями допуска товаров радиоэлектроники</a:t>
            </a:r>
          </a:p>
          <a:p>
            <a:pPr lvl="1"/>
            <a:r>
              <a:rPr lang="ru-RU" sz="1800" dirty="0"/>
              <a:t>Е.  Все перечни запрещают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2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</a:t>
            </a:r>
            <a:r>
              <a:rPr lang="ru-RU" sz="3200" dirty="0"/>
              <a:t>2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1550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Как </a:t>
            </a:r>
            <a:r>
              <a:rPr lang="ru-RU" sz="2800" dirty="0"/>
              <a:t>поступить заказчику с закупкой деревянной мебели, если код ОКПД2 31.01.12 есть и в приказе Минфина от 04.06.2018 № 126н, и в постановлении Правительства от 05.09.2017 № 1072?</a:t>
            </a:r>
          </a:p>
          <a:p>
            <a:pPr lvl="1"/>
            <a:r>
              <a:rPr lang="ru-RU" dirty="0"/>
              <a:t>А.  Применять и условия допуска импорта, и запрет на импорт</a:t>
            </a:r>
          </a:p>
          <a:p>
            <a:pPr lvl="1"/>
            <a:r>
              <a:rPr lang="ru-RU" dirty="0"/>
              <a:t>В.  Применять только запрет на импорт</a:t>
            </a:r>
          </a:p>
          <a:p>
            <a:pPr lvl="1"/>
            <a:r>
              <a:rPr lang="ru-RU" dirty="0"/>
              <a:t>С.  Применять только условия допуска </a:t>
            </a:r>
            <a:r>
              <a:rPr lang="ru-RU" dirty="0" smtClean="0"/>
              <a:t>импорта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8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3.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Имеет ли право заказчик разрешить поставщику при исполнении контракта поменять предложенные в заявке ноутбуки на другие, с улучшенными характеристиками? Аукцион прошел по приказу Минфина от 04.06.2018 № 126н. Победил участник с товаром из Тайваня, эти модели ноутбуков на складе закончились, поставщик хочет заменить их на китайские, подороже.</a:t>
            </a:r>
          </a:p>
          <a:p>
            <a:pPr lvl="1"/>
            <a:r>
              <a:rPr lang="ru-RU" dirty="0"/>
              <a:t>А.  Вправе всегда</a:t>
            </a:r>
          </a:p>
          <a:p>
            <a:pPr lvl="1"/>
            <a:r>
              <a:rPr lang="ru-RU" dirty="0"/>
              <a:t>B.  Вправе, если согласует замену товара с заказчиком</a:t>
            </a:r>
          </a:p>
          <a:p>
            <a:pPr lvl="1"/>
            <a:r>
              <a:rPr lang="ru-RU" dirty="0"/>
              <a:t>C.  Не вправе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7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4.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Имеет ли право заказчик разрешить поставщику при исполнении контракта поменять предложенные в заявке ноутбуки на другие, с улучшенными характеристиками? Аукцион прошел по приказу Минфина от 04.06.2018 № 126н. Победил участник с товаром из Тайваня, эти модели ноутбуков на складе закончились, поставщик хочет заменить их на китайские, подороже.</a:t>
            </a:r>
          </a:p>
          <a:p>
            <a:pPr lvl="1"/>
            <a:r>
              <a:rPr lang="ru-RU" dirty="0"/>
              <a:t>А.  Вправе всегда</a:t>
            </a:r>
          </a:p>
          <a:p>
            <a:pPr lvl="1"/>
            <a:r>
              <a:rPr lang="ru-RU" dirty="0"/>
              <a:t>B.  Вправе, если согласует замену товара с заказчиком</a:t>
            </a:r>
          </a:p>
          <a:p>
            <a:pPr lvl="1"/>
            <a:r>
              <a:rPr lang="ru-RU" dirty="0"/>
              <a:t>C.  Не вправе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74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79"/>
          <p:cNvSpPr>
            <a:spLocks noChangeArrowheads="1"/>
          </p:cNvSpPr>
          <p:nvPr/>
        </p:nvSpPr>
        <p:spPr bwMode="auto">
          <a:xfrm>
            <a:off x="382483" y="1635646"/>
            <a:ext cx="8641373" cy="20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/>
          <a:lstStyle/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ru-RU" sz="20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ФЕДАРАЛЬНОЙ АНТИМОНОПОЛЬНОЙ СЛУЖБЫ ПО МАГАДАНСКОЙ ОБЛАСТИ</a:t>
            </a:r>
          </a:p>
          <a:p>
            <a:endParaRPr lang="ru-RU" sz="20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ПРАВОПРИМЕНИТЕЛЬНОЙ ПРАКТИКИ   МАГАДАНСКОГО УФАС РОССИИ ПО КОНТРОЛЮ В СФЕРЕ КОНТРАКТНОЙ СИСТЕМЫ</a:t>
            </a:r>
          </a:p>
          <a:p>
            <a:pPr algn="r"/>
            <a:endParaRPr lang="ru-RU" sz="2400" b="1" dirty="0" smtClean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Романенко </a:t>
            </a: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</a:t>
            </a:r>
          </a:p>
          <a:p>
            <a:r>
              <a:rPr lang="ru-RU" sz="17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мая 2019 </a:t>
            </a:r>
            <a:r>
              <a:rPr lang="ru-RU" sz="17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en-US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2132118" y="0"/>
            <a:ext cx="7011882" cy="13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endParaRPr lang="en-US" sz="17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5.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600" dirty="0"/>
              <a:t>Если аукцион проходит с условиями допуска по приказу Минфина от 04.06.2018 № 126н, как участник должен подтвердить заказчику страну происхождения товара</a:t>
            </a:r>
            <a:r>
              <a:rPr lang="ru-RU" sz="2600" dirty="0" smtClean="0"/>
              <a:t>?</a:t>
            </a:r>
          </a:p>
          <a:p>
            <a:pPr lvl="1"/>
            <a:r>
              <a:rPr lang="ru-RU" dirty="0" smtClean="0"/>
              <a:t>А</a:t>
            </a:r>
            <a:r>
              <a:rPr lang="ru-RU" dirty="0"/>
              <a:t>.  Достаточно задекларировать в заявке</a:t>
            </a:r>
          </a:p>
          <a:p>
            <a:pPr lvl="1"/>
            <a:r>
              <a:rPr lang="ru-RU" dirty="0"/>
              <a:t>B.  Обязательно предоставить СТ-1 во вторых частях заявки</a:t>
            </a:r>
          </a:p>
          <a:p>
            <a:pPr lvl="1"/>
            <a:r>
              <a:rPr lang="ru-RU" dirty="0"/>
              <a:t>C.  Обязательно предоставить сертификат соответствия </a:t>
            </a:r>
            <a:r>
              <a:rPr lang="ru-RU" dirty="0" err="1"/>
              <a:t>Техрегламенту</a:t>
            </a:r>
            <a:r>
              <a:rPr lang="ru-RU" dirty="0"/>
              <a:t> Таможенного союза во вторых частях заявки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6.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Кто имеет право участвовать в закупках, которые ограничили по пункту 1 части 1 статьи 30 Закона № 44-ФЗ?</a:t>
            </a:r>
          </a:p>
          <a:p>
            <a:pPr lvl="1"/>
            <a:r>
              <a:rPr lang="ru-RU" sz="2000" dirty="0"/>
              <a:t>А.  Субъекты малого предпринимательства и социально ориентированные некоммерческие организации</a:t>
            </a:r>
          </a:p>
          <a:p>
            <a:pPr lvl="1"/>
            <a:r>
              <a:rPr lang="ru-RU" sz="2000" dirty="0"/>
              <a:t>B.  Субъекты малого предпринимательства и любые некоммерческие организации</a:t>
            </a:r>
          </a:p>
          <a:p>
            <a:pPr lvl="1"/>
            <a:r>
              <a:rPr lang="ru-RU" sz="2000" dirty="0"/>
              <a:t>C.  Субъекты малого и среднего предпринимательства и социально ориентированные некоммерческие организации</a:t>
            </a:r>
          </a:p>
          <a:p>
            <a:pPr lvl="1"/>
            <a:r>
              <a:rPr lang="ru-RU" sz="2000" dirty="0"/>
              <a:t>D.  Субъекты малого и среднего предпринимательства и любые некоммерческие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1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7.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Что не создаст для заказчика необходимость вносить информацию и сопутствующие документы в реестр контрактов?</a:t>
            </a:r>
          </a:p>
          <a:p>
            <a:pPr lvl="1"/>
            <a:r>
              <a:rPr lang="ru-RU" sz="2000" dirty="0"/>
              <a:t>А.  Контракт заключили.</a:t>
            </a:r>
          </a:p>
          <a:p>
            <a:pPr lvl="1"/>
            <a:r>
              <a:rPr lang="ru-RU" sz="2000" dirty="0"/>
              <a:t>Б.  Контракт изменили.</a:t>
            </a:r>
          </a:p>
          <a:p>
            <a:pPr lvl="1"/>
            <a:r>
              <a:rPr lang="ru-RU" sz="2000" dirty="0"/>
              <a:t>В.  Провели приемку по контракту.</a:t>
            </a:r>
          </a:p>
          <a:p>
            <a:pPr lvl="1"/>
            <a:r>
              <a:rPr lang="ru-RU" sz="2000" dirty="0"/>
              <a:t>Г.  Контракт расторгли.</a:t>
            </a:r>
          </a:p>
          <a:p>
            <a:pPr lvl="1"/>
            <a:r>
              <a:rPr lang="ru-RU" sz="2000" dirty="0"/>
              <a:t>Д.  Контракт исполнили.</a:t>
            </a:r>
          </a:p>
          <a:p>
            <a:pPr lvl="1"/>
            <a:r>
              <a:rPr lang="ru-RU" sz="2000" dirty="0"/>
              <a:t>Е.  Во всех перечисленных случаях надо вносить информацию в реестр контрактов.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79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8.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5526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Заказчик и поставщик заключили дополнительное соглашение к контракту. Им увеличили цену контракта на 8 процентов пропорционально количеству товара. Сколько времени есть у заказчика, чтобы направить в казначейство </a:t>
            </a:r>
            <a:r>
              <a:rPr lang="ru-RU" sz="2400" dirty="0" smtClean="0"/>
              <a:t>информацию о</a:t>
            </a:r>
            <a:r>
              <a:rPr lang="ru-RU" sz="2400" dirty="0"/>
              <a:t> </a:t>
            </a:r>
            <a:r>
              <a:rPr lang="ru-RU" sz="2400" dirty="0" smtClean="0"/>
              <a:t>заключенном </a:t>
            </a:r>
            <a:r>
              <a:rPr lang="ru-RU" sz="2400" dirty="0" err="1" smtClean="0"/>
              <a:t>допсоглашении</a:t>
            </a:r>
            <a:r>
              <a:rPr lang="ru-RU" sz="2400" dirty="0" smtClean="0"/>
              <a:t> </a:t>
            </a:r>
            <a:r>
              <a:rPr lang="ru-RU" sz="2400" dirty="0"/>
              <a:t>для реестра контрактов?</a:t>
            </a:r>
          </a:p>
          <a:p>
            <a:pPr lvl="1"/>
            <a:r>
              <a:rPr lang="ru-RU" sz="2000" dirty="0"/>
              <a:t>А.  7 календарных дней.</a:t>
            </a:r>
          </a:p>
          <a:p>
            <a:pPr lvl="1"/>
            <a:r>
              <a:rPr lang="ru-RU" sz="2000" dirty="0"/>
              <a:t>Б.  7 рабочих дней.</a:t>
            </a:r>
          </a:p>
          <a:p>
            <a:pPr lvl="1"/>
            <a:r>
              <a:rPr lang="ru-RU" sz="2000" dirty="0"/>
              <a:t>В.  5 рабочих дней.</a:t>
            </a:r>
          </a:p>
          <a:p>
            <a:pPr lvl="1"/>
            <a:r>
              <a:rPr lang="ru-RU" sz="2000" dirty="0"/>
              <a:t>Г.  5 календарных дней.</a:t>
            </a:r>
          </a:p>
          <a:p>
            <a:pPr lvl="1"/>
            <a:r>
              <a:rPr lang="ru-RU" sz="2000" dirty="0"/>
              <a:t>Д.  3 рабочих дня.</a:t>
            </a:r>
          </a:p>
          <a:p>
            <a:pPr lvl="1"/>
            <a:r>
              <a:rPr lang="ru-RU" sz="2000" dirty="0"/>
              <a:t>Е.  3 календарных дня.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05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9.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Когда контрактному управляющему точно удастся избежать штрафа за то, что он вовремя не внес документы о приемке товара в реестр контрактов?</a:t>
            </a:r>
          </a:p>
          <a:p>
            <a:pPr lvl="1"/>
            <a:r>
              <a:rPr lang="ru-RU" dirty="0"/>
              <a:t>А.  Когда он признает вину и искренне раскается.</a:t>
            </a:r>
            <a:endParaRPr lang="ru-RU" sz="2000" dirty="0"/>
          </a:p>
          <a:p>
            <a:pPr lvl="1"/>
            <a:r>
              <a:rPr lang="ru-RU" dirty="0"/>
              <a:t>Б.  Если он опоздал на 1–2 дня — признают нарушение малозначительным и вынесут устное замечание.</a:t>
            </a:r>
            <a:endParaRPr lang="ru-RU" sz="2000" dirty="0"/>
          </a:p>
          <a:p>
            <a:pPr lvl="1"/>
            <a:r>
              <a:rPr lang="ru-RU" dirty="0"/>
              <a:t>В.  Если истек срок давности, чтобы привлечь контрактного управляющего к ответственности.</a:t>
            </a:r>
            <a:endParaRPr lang="ru-RU" sz="2000" dirty="0"/>
          </a:p>
          <a:p>
            <a:pPr lvl="1"/>
            <a:r>
              <a:rPr lang="ru-RU" dirty="0"/>
              <a:t>Г.  Возмездия не избежать.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02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36562"/>
            <a:ext cx="8229600" cy="857250"/>
          </a:xfrm>
        </p:spPr>
        <p:txBody>
          <a:bodyPr/>
          <a:lstStyle/>
          <a:p>
            <a:r>
              <a:rPr lang="ru-RU" sz="3200" dirty="0" smtClean="0"/>
              <a:t>Вопрос 10.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9542"/>
            <a:ext cx="8507288" cy="41764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Сколько есть дней у заказчика, чтобы разместить в ЕИС разъяснения аукционной документации, с даты поступления запроса участника от оператора электронной площадки?</a:t>
            </a:r>
            <a:endParaRPr lang="ru-RU" sz="2400" dirty="0"/>
          </a:p>
          <a:p>
            <a:pPr lvl="1"/>
            <a:r>
              <a:rPr lang="ru-RU" dirty="0"/>
              <a:t>А.  Два рабочих дня.</a:t>
            </a:r>
            <a:endParaRPr lang="ru-RU" sz="2000" dirty="0"/>
          </a:p>
          <a:p>
            <a:pPr lvl="1"/>
            <a:r>
              <a:rPr lang="ru-RU" dirty="0"/>
              <a:t>В.  Два календарных дня.</a:t>
            </a:r>
            <a:endParaRPr lang="ru-RU" sz="2000" dirty="0"/>
          </a:p>
          <a:p>
            <a:pPr lvl="1"/>
            <a:r>
              <a:rPr lang="ru-RU" dirty="0"/>
              <a:t>С.  Три рабочих дня.</a:t>
            </a:r>
            <a:endParaRPr lang="ru-RU" sz="2000" dirty="0"/>
          </a:p>
          <a:p>
            <a:pPr lvl="1"/>
            <a:r>
              <a:rPr lang="ru-RU" dirty="0"/>
              <a:t>D.  Три календарных дня.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4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Изменены дополнительные требования к участникам закупки по Постановлению Правительства № 99 </a:t>
            </a:r>
            <a:r>
              <a:rPr lang="ru-RU" sz="2400" b="1" i="1" dirty="0" smtClean="0">
                <a:solidFill>
                  <a:schemeClr val="accent6"/>
                </a:solidFill>
              </a:rPr>
              <a:t>(Постановление Правительства </a:t>
            </a:r>
            <a:r>
              <a:rPr lang="ru-RU" sz="2400" b="1" i="1" dirty="0">
                <a:solidFill>
                  <a:schemeClr val="accent6"/>
                </a:solidFill>
              </a:rPr>
              <a:t>РФ от 21.03.2019 </a:t>
            </a:r>
            <a:r>
              <a:rPr lang="ru-RU" sz="2400" b="1" i="1" dirty="0" smtClean="0">
                <a:solidFill>
                  <a:schemeClr val="accent6"/>
                </a:solidFill>
              </a:rPr>
              <a:t>№ 294)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pic>
        <p:nvPicPr>
          <p:cNvPr id="1027" name="Picture 3" descr="C:\Users\to49-Romanenko.AM\Pictures\ПО 13 мая\repairm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52" y="699542"/>
            <a:ext cx="4225102" cy="24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Определены особенности оценки заявок </a:t>
            </a:r>
            <a:r>
              <a:rPr lang="ru-RU" sz="2400" dirty="0"/>
              <a:t>особо </a:t>
            </a:r>
            <a:r>
              <a:rPr lang="ru-RU" sz="2400" dirty="0" smtClean="0"/>
              <a:t>при осуществлении строительства опасных</a:t>
            </a:r>
            <a:r>
              <a:rPr lang="ru-RU" sz="2400" dirty="0"/>
              <a:t>, технически сложных и уникальных объектов </a:t>
            </a:r>
            <a:r>
              <a:rPr lang="ru-RU" sz="2400" b="1" i="1" dirty="0" smtClean="0">
                <a:solidFill>
                  <a:schemeClr val="accent6"/>
                </a:solidFill>
              </a:rPr>
              <a:t>(Постановление Правительства </a:t>
            </a:r>
            <a:r>
              <a:rPr lang="ru-RU" sz="2400" b="1" i="1" dirty="0">
                <a:solidFill>
                  <a:schemeClr val="accent6"/>
                </a:solidFill>
              </a:rPr>
              <a:t>РФ от 21.03.2019 </a:t>
            </a:r>
            <a:r>
              <a:rPr lang="ru-RU" sz="2400" b="1" i="1" dirty="0" smtClean="0">
                <a:solidFill>
                  <a:schemeClr val="accent6"/>
                </a:solidFill>
              </a:rPr>
              <a:t>№ 293)</a:t>
            </a:r>
            <a:endParaRPr lang="ru-RU" sz="2400" b="1" i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75" y="676893"/>
            <a:ext cx="3290494" cy="25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6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Упорядочен порядок контроля в сфере госзаказа (</a:t>
            </a:r>
            <a:r>
              <a:rPr lang="ru-RU" sz="2400" b="1" i="1" dirty="0" smtClean="0"/>
              <a:t>Федеральный закон от </a:t>
            </a:r>
            <a:r>
              <a:rPr lang="ru-RU" sz="2400" b="1" i="1" dirty="0"/>
              <a:t>01.04.2019 N 50-ФЗ </a:t>
            </a:r>
            <a:r>
              <a:rPr lang="ru-RU" sz="2400" dirty="0" smtClean="0">
                <a:solidFill>
                  <a:schemeClr val="accent6"/>
                </a:solidFill>
              </a:rPr>
              <a:t>)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4" name="AutoShape 2" descr="http://kolanews.ru/site-specific/iskkra/upload/%D0%B8%D1%8E%D0%BB%D1%8C/27226-article-wide-preview.jpg?0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7020" r="5370" b="15687"/>
          <a:stretch/>
        </p:blipFill>
        <p:spPr>
          <a:xfrm>
            <a:off x="2456741" y="699542"/>
            <a:ext cx="424752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29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Установлены </a:t>
            </a:r>
            <a:r>
              <a:rPr lang="ru-RU" sz="2400" dirty="0"/>
              <a:t>дополнительные требования к </a:t>
            </a:r>
            <a:r>
              <a:rPr lang="ru-RU" sz="2400" dirty="0" err="1"/>
              <a:t>госзакупкам</a:t>
            </a:r>
            <a:r>
              <a:rPr lang="ru-RU" sz="2400" dirty="0"/>
              <a:t> услуг по организации отдыха детей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 (</a:t>
            </a:r>
            <a:r>
              <a:rPr lang="ru-RU" sz="2400" b="1" i="1" dirty="0"/>
              <a:t>Федеральный </a:t>
            </a:r>
            <a:r>
              <a:rPr lang="ru-RU" sz="2400" b="1" i="1" dirty="0" smtClean="0"/>
              <a:t>закон от </a:t>
            </a:r>
            <a:r>
              <a:rPr lang="ru-RU" sz="2400" b="1" i="1" dirty="0"/>
              <a:t>01.05.2019 N 69-ФЗ</a:t>
            </a:r>
            <a:r>
              <a:rPr lang="ru-RU" sz="2400" dirty="0" smtClean="0">
                <a:solidFill>
                  <a:schemeClr val="accent6"/>
                </a:solidFill>
              </a:rPr>
              <a:t>)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4" name="AutoShape 2" descr="http://kolanews.ru/site-specific/iskkra/upload/%D0%B8%D1%8E%D0%BB%D1%8C/27226-article-wide-preview.jpg?0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85" y="699542"/>
            <a:ext cx="34747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0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661677"/>
              </p:ext>
            </p:extLst>
          </p:nvPr>
        </p:nvGraphicFramePr>
        <p:xfrm>
          <a:off x="317989" y="789552"/>
          <a:ext cx="8229600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2"/>
          <p:cNvSpPr txBox="1">
            <a:spLocks/>
          </p:cNvSpPr>
          <p:nvPr/>
        </p:nvSpPr>
        <p:spPr bwMode="auto">
          <a:xfrm>
            <a:off x="160922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30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Упрощение </a:t>
            </a:r>
            <a:r>
              <a:rPr lang="ru-RU" sz="2400" b="1" dirty="0"/>
              <a:t>закупок организациями культуры, науки и образования</a:t>
            </a:r>
            <a:r>
              <a:rPr lang="ru-RU" sz="2400" dirty="0" smtClean="0">
                <a:solidFill>
                  <a:schemeClr val="accent6"/>
                </a:solidFill>
              </a:rPr>
              <a:t> (</a:t>
            </a:r>
            <a:r>
              <a:rPr lang="ru-RU" sz="2400" b="1" i="1" dirty="0"/>
              <a:t>Федеральный </a:t>
            </a:r>
            <a:r>
              <a:rPr lang="ru-RU" sz="2400" b="1" i="1" dirty="0" smtClean="0"/>
              <a:t>закон от </a:t>
            </a:r>
            <a:r>
              <a:rPr lang="ru-RU" sz="2400" b="1" i="1" dirty="0"/>
              <a:t>01.05.2019 N 70-ФЗ</a:t>
            </a:r>
            <a:r>
              <a:rPr lang="ru-RU" sz="2400" dirty="0" smtClean="0">
                <a:solidFill>
                  <a:schemeClr val="accent6"/>
                </a:solidFill>
              </a:rPr>
              <a:t>)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4" name="AutoShape 2" descr="http://kolanews.ru/site-specific/iskkra/upload/%D0%B8%D1%8E%D0%BB%D1%8C/27226-article-wide-preview.jpg?0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5" y="699856"/>
            <a:ext cx="3929368" cy="27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31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законодательства</a:t>
            </a: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339447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Комплексное совершенствование законодательства в сфере </a:t>
            </a:r>
            <a:r>
              <a:rPr lang="ru-RU" sz="2400" b="1" dirty="0" err="1" smtClean="0"/>
              <a:t>госзакупок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chemeClr val="accent6"/>
                </a:solidFill>
              </a:rPr>
              <a:t>(</a:t>
            </a:r>
            <a:r>
              <a:rPr lang="ru-RU" sz="2400" b="1" i="1" dirty="0" smtClean="0"/>
              <a:t>Федеральный закон от </a:t>
            </a:r>
            <a:r>
              <a:rPr lang="ru-RU" sz="2400" b="1" i="1" dirty="0"/>
              <a:t>01.05.2019 N </a:t>
            </a:r>
            <a:r>
              <a:rPr lang="ru-RU" sz="2400" b="1" i="1" dirty="0" smtClean="0"/>
              <a:t>71-ФЗ</a:t>
            </a:r>
            <a:r>
              <a:rPr lang="ru-RU" sz="2400" dirty="0" smtClean="0">
                <a:solidFill>
                  <a:schemeClr val="accent6"/>
                </a:solidFill>
              </a:rPr>
              <a:t>)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4" name="AutoShape 2" descr="http://kolanews.ru/site-specific/iskkra/upload/%D0%B8%D1%8E%D0%BB%D1%8C/27226-article-wide-preview.jpg?0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17" y="735702"/>
            <a:ext cx="3873624" cy="271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10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32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10198" y="18227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3823073"/>
          </a:xfrm>
        </p:spPr>
        <p:txBody>
          <a:bodyPr/>
          <a:lstStyle/>
          <a:p>
            <a:pPr marL="0" indent="0" algn="just" eaLnBrk="1" hangingPunct="1">
              <a:buNone/>
            </a:pPr>
            <a:endParaRPr lang="ru-RU" altLang="ru-RU" sz="3600" dirty="0" smtClean="0"/>
          </a:p>
          <a:p>
            <a:pPr marL="0" indent="0" algn="just" eaLnBrk="1" hangingPunct="1">
              <a:buNone/>
            </a:pPr>
            <a:endParaRPr lang="ru-RU" altLang="ru-RU" sz="3600" dirty="0"/>
          </a:p>
          <a:p>
            <a:pPr marL="0" indent="0" algn="ctr" eaLnBrk="1" hangingPunct="1">
              <a:buNone/>
            </a:pPr>
            <a:r>
              <a:rPr lang="ru-RU" altLang="ru-RU" sz="36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89381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4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endParaRPr lang="ru-RU" sz="24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467009"/>
              </p:ext>
            </p:extLst>
          </p:nvPr>
        </p:nvGraphicFramePr>
        <p:xfrm>
          <a:off x="185052" y="843558"/>
          <a:ext cx="87074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472228"/>
              </p:ext>
            </p:extLst>
          </p:nvPr>
        </p:nvGraphicFramePr>
        <p:xfrm>
          <a:off x="317988" y="843558"/>
          <a:ext cx="454204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F874B0-398E-41D5-ABD7-3F32515CF3A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08681"/>
              </p:ext>
            </p:extLst>
          </p:nvPr>
        </p:nvGraphicFramePr>
        <p:xfrm>
          <a:off x="4211960" y="843558"/>
          <a:ext cx="477111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36701"/>
              </p:ext>
            </p:extLst>
          </p:nvPr>
        </p:nvGraphicFramePr>
        <p:xfrm>
          <a:off x="2195736" y="2895786"/>
          <a:ext cx="52565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жалоб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6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Проверочные мероприятия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243303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7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недобросовестных поставщиков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588156"/>
              </p:ext>
            </p:extLst>
          </p:nvPr>
        </p:nvGraphicFramePr>
        <p:xfrm>
          <a:off x="428625" y="1275606"/>
          <a:ext cx="8229600" cy="28756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3164"/>
                <a:gridCol w="1428760"/>
                <a:gridCol w="1428760"/>
                <a:gridCol w="1500198"/>
                <a:gridCol w="1328718"/>
              </a:tblGrid>
              <a:tr h="3495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Основания включения сведений в РНП</a:t>
                      </a:r>
                      <a:endParaRPr lang="ru-RU" sz="14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29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Поступило обращений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Включено в реестр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уклонение от заключения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односторонний отказ заказчика от исполнения контракта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</a:p>
                  </a:txBody>
                  <a:tcPr marT="34290" marB="34290"/>
                </a:tc>
              </a:tr>
              <a:tr h="651510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расторжение контракта по решению суда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8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27534"/>
            <a:ext cx="8229600" cy="40504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По результатам рассмотрения жалоб «профессиональных жалобщиков»:</a:t>
            </a:r>
          </a:p>
          <a:p>
            <a:pPr algn="just"/>
            <a:r>
              <a:rPr lang="ru-RU" sz="2400" dirty="0" smtClean="0"/>
              <a:t>Возможность </a:t>
            </a:r>
            <a:r>
              <a:rPr lang="ru-RU" sz="2400" dirty="0"/>
              <a:t>изменения сроков исполнения </a:t>
            </a:r>
            <a:r>
              <a:rPr lang="ru-RU" sz="2400" dirty="0" smtClean="0"/>
              <a:t>контракта </a:t>
            </a:r>
            <a:r>
              <a:rPr lang="ru-RU" sz="2400" i="1" dirty="0" smtClean="0"/>
              <a:t>(</a:t>
            </a:r>
            <a:r>
              <a:rPr lang="ru-RU" sz="2400" i="1" dirty="0"/>
              <a:t>Решение по делу №04-30/3-2019 </a:t>
            </a:r>
            <a:r>
              <a:rPr lang="ru-RU" sz="2400" i="1" dirty="0" smtClean="0"/>
              <a:t>)</a:t>
            </a:r>
          </a:p>
          <a:p>
            <a:pPr algn="just"/>
            <a:r>
              <a:rPr lang="ru-RU" sz="2400" dirty="0"/>
              <a:t>У</a:t>
            </a:r>
            <a:r>
              <a:rPr lang="ru-RU" sz="2400" dirty="0" smtClean="0"/>
              <a:t>становление </a:t>
            </a:r>
            <a:r>
              <a:rPr lang="ru-RU" sz="2400" dirty="0"/>
              <a:t>порядка оплаты с нарушением требований законодательства</a:t>
            </a:r>
            <a:r>
              <a:rPr lang="ru-RU" sz="2400" dirty="0" smtClean="0"/>
              <a:t> </a:t>
            </a:r>
            <a:r>
              <a:rPr lang="ru-RU" sz="2400" i="1" dirty="0"/>
              <a:t>(Решение по делу №04-30/3-2019</a:t>
            </a:r>
            <a:r>
              <a:rPr lang="ru-RU" sz="2400" i="1" dirty="0" smtClean="0"/>
              <a:t>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Установление </a:t>
            </a:r>
            <a:r>
              <a:rPr lang="ru-RU" sz="2400" dirty="0"/>
              <a:t>противоречивых требований к составу первых частей </a:t>
            </a:r>
            <a:r>
              <a:rPr lang="ru-RU" sz="2400" dirty="0" smtClean="0"/>
              <a:t>заявок </a:t>
            </a:r>
            <a:r>
              <a:rPr lang="ru-RU" sz="2400" i="1" dirty="0"/>
              <a:t>(Решение по делу №04-30/5-2019</a:t>
            </a:r>
            <a:r>
              <a:rPr lang="ru-RU" sz="2400" i="1" dirty="0" smtClean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6026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81D4E-6058-4DBA-ADEF-9404FFABD7F1}" type="slidenum">
              <a:rPr lang="ru-RU" smtClean="0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>
                <a:defRPr/>
              </a:pPr>
              <a:t>9</a:t>
            </a:fld>
            <a:endParaRPr lang="ru-RU" dirty="0" smtClean="0">
              <a:solidFill>
                <a:schemeClr val="accent2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9061997" y="1400226"/>
            <a:ext cx="118639" cy="696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99542" y="4935142"/>
            <a:ext cx="3429024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 sz="1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2"/>
          <p:cNvSpPr txBox="1">
            <a:spLocks/>
          </p:cNvSpPr>
          <p:nvPr/>
        </p:nvSpPr>
        <p:spPr bwMode="auto">
          <a:xfrm>
            <a:off x="0" y="1"/>
            <a:ext cx="8983079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16" tIns="38958" rIns="77916" bIns="38958" numCol="1" anchor="b" anchorCtr="0" compatLnSpc="1">
            <a:prstTxWarp prst="textNoShape">
              <a:avLst/>
            </a:prstTxWarp>
          </a:bodyPr>
          <a:lstStyle/>
          <a:p>
            <a:pPr algn="r" defTabSz="779163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Типовые нарушения</a:t>
            </a:r>
          </a:p>
        </p:txBody>
      </p:sp>
      <p:sp>
        <p:nvSpPr>
          <p:cNvPr id="13" name="Содержимое 17"/>
          <p:cNvSpPr txBox="1">
            <a:spLocks/>
          </p:cNvSpPr>
          <p:nvPr/>
        </p:nvSpPr>
        <p:spPr>
          <a:xfrm flipV="1">
            <a:off x="219777" y="4929205"/>
            <a:ext cx="4088452" cy="34289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l">
              <a:buFont typeface="Wingdings" pitchFamily="2" charset="2"/>
              <a:buChar char="Ø"/>
            </a:pPr>
            <a:endParaRPr lang="ru-RU" sz="110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050450"/>
          </a:xfrm>
        </p:spPr>
        <p:txBody>
          <a:bodyPr/>
          <a:lstStyle/>
          <a:p>
            <a:pPr algn="just"/>
            <a:r>
              <a:rPr lang="ru-RU" sz="2400" dirty="0" err="1" smtClean="0"/>
              <a:t>Неустановление</a:t>
            </a:r>
            <a:r>
              <a:rPr lang="ru-RU" sz="2400" dirty="0" smtClean="0"/>
              <a:t> </a:t>
            </a:r>
            <a:r>
              <a:rPr lang="ru-RU" sz="2400" dirty="0"/>
              <a:t>требований к участникам </a:t>
            </a:r>
            <a:r>
              <a:rPr lang="ru-RU" sz="2400" dirty="0" smtClean="0"/>
              <a:t>торгов </a:t>
            </a:r>
            <a:r>
              <a:rPr lang="ru-RU" sz="2400" i="1" dirty="0" smtClean="0"/>
              <a:t>(Решение </a:t>
            </a:r>
            <a:r>
              <a:rPr lang="ru-RU" sz="2400" i="1" dirty="0"/>
              <a:t>по делу </a:t>
            </a:r>
            <a:r>
              <a:rPr lang="ru-RU" sz="2400" i="1" dirty="0" smtClean="0"/>
              <a:t>№04-30</a:t>
            </a:r>
            <a:r>
              <a:rPr lang="ru-RU" sz="2400" i="1" dirty="0"/>
              <a:t>/(8-11)-2019 </a:t>
            </a:r>
            <a:r>
              <a:rPr lang="ru-RU" sz="2400" i="1" dirty="0" smtClean="0"/>
              <a:t>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Установление </a:t>
            </a:r>
            <a:r>
              <a:rPr lang="ru-RU" sz="2400" dirty="0"/>
              <a:t>противоречивых сведений о размере обеспечения </a:t>
            </a:r>
            <a:r>
              <a:rPr lang="ru-RU" sz="2400" dirty="0" smtClean="0"/>
              <a:t>контракта (</a:t>
            </a:r>
            <a:r>
              <a:rPr lang="ru-RU" sz="2400" i="1" dirty="0" smtClean="0"/>
              <a:t>Решение </a:t>
            </a:r>
            <a:r>
              <a:rPr lang="ru-RU" sz="2400" i="1" dirty="0"/>
              <a:t>по делу №04-30/22-2019 </a:t>
            </a:r>
            <a:r>
              <a:rPr lang="ru-RU" sz="2400" i="1" dirty="0" smtClean="0"/>
              <a:t>)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Разъяснения </a:t>
            </a:r>
            <a:r>
              <a:rPr lang="ru-RU" sz="2400" dirty="0"/>
              <a:t>заказчика изменили суть аукционной </a:t>
            </a:r>
            <a:r>
              <a:rPr lang="ru-RU" sz="2400" dirty="0" smtClean="0"/>
              <a:t>документации </a:t>
            </a:r>
            <a:r>
              <a:rPr lang="ru-RU" sz="2400" i="1" dirty="0" smtClean="0"/>
              <a:t>(Решение </a:t>
            </a:r>
            <a:r>
              <a:rPr lang="ru-RU" sz="2400" i="1" dirty="0"/>
              <a:t>по делу №04-30/04-2019, 04-30/25-2019, 04-30/36-2019</a:t>
            </a:r>
            <a:r>
              <a:rPr lang="ru-RU" sz="2400" i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8249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32559</TotalTime>
  <Words>694</Words>
  <Application>Microsoft Office PowerPoint</Application>
  <PresentationFormat>Экран (16:9)</PresentationFormat>
  <Paragraphs>239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Презентация PowerPoint</vt:lpstr>
      <vt:lpstr>Вопрос 1.</vt:lpstr>
      <vt:lpstr>Вопрос 2.</vt:lpstr>
      <vt:lpstr>Вопрос 3.</vt:lpstr>
      <vt:lpstr>Вопрос 4.</vt:lpstr>
      <vt:lpstr>Вопрос 5.</vt:lpstr>
      <vt:lpstr>Вопрос 6.</vt:lpstr>
      <vt:lpstr>Вопрос 7.</vt:lpstr>
      <vt:lpstr>Вопрос 8.</vt:lpstr>
      <vt:lpstr>Вопрос 9.</vt:lpstr>
      <vt:lpstr>Вопрос 10.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Перевозчиков М.И.</dc:creator>
  <cp:lastModifiedBy>Романенко М.А.</cp:lastModifiedBy>
  <cp:revision>841</cp:revision>
  <cp:lastPrinted>2018-03-10T07:21:45Z</cp:lastPrinted>
  <dcterms:created xsi:type="dcterms:W3CDTF">2011-05-31T12:12:04Z</dcterms:created>
  <dcterms:modified xsi:type="dcterms:W3CDTF">2019-05-13T01:26:22Z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