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58" r:id="rId2"/>
    <p:sldId id="585" r:id="rId3"/>
    <p:sldId id="586" r:id="rId4"/>
    <p:sldId id="587" r:id="rId5"/>
    <p:sldId id="575" r:id="rId6"/>
    <p:sldId id="577" r:id="rId7"/>
    <p:sldId id="576" r:id="rId8"/>
    <p:sldId id="578" r:id="rId9"/>
    <p:sldId id="588" r:id="rId10"/>
    <p:sldId id="589" r:id="rId11"/>
    <p:sldId id="580" r:id="rId12"/>
    <p:sldId id="581" r:id="rId13"/>
    <p:sldId id="591" r:id="rId14"/>
    <p:sldId id="592" r:id="rId15"/>
    <p:sldId id="593" r:id="rId16"/>
    <p:sldId id="583" r:id="rId17"/>
    <p:sldId id="579" r:id="rId18"/>
    <p:sldId id="549" r:id="rId19"/>
  </p:sldIdLst>
  <p:sldSz cx="9144000" cy="5143500" type="screen16x9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389582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79163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68745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58326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47908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337489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2727071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116652" algn="l" defTabSz="779163" rtl="0" eaLnBrk="1" latinLnBrk="0" hangingPunct="1">
      <a:defRPr sz="7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0"/>
    <a:srgbClr val="FF0033"/>
    <a:srgbClr val="FFFF66"/>
    <a:srgbClr val="FF3399"/>
    <a:srgbClr val="009999"/>
    <a:srgbClr val="CCFFFF"/>
    <a:srgbClr val="FF7C80"/>
    <a:srgbClr val="66CCFF"/>
    <a:srgbClr val="993300"/>
    <a:srgbClr val="B7EF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2" autoAdjust="0"/>
    <p:restoredTop sz="95501" autoAdjust="0"/>
  </p:normalViewPr>
  <p:slideViewPr>
    <p:cSldViewPr>
      <p:cViewPr varScale="1">
        <p:scale>
          <a:sx n="104" d="100"/>
          <a:sy n="104" d="100"/>
        </p:scale>
        <p:origin x="-24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3" y="1"/>
            <a:ext cx="294657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6AE5EAC-80BF-4BA1-B2E8-C94249DABFA0}" type="datetime1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4"/>
            <a:ext cx="294657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3" y="9428244"/>
            <a:ext cx="294657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665C8D-11B1-4021-A288-E614721B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21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7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121"/>
            <a:ext cx="5438464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4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244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005604-A170-4865-846F-9661DE587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19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charset="-128"/>
      </a:defRPr>
    </a:lvl1pPr>
    <a:lvl2pPr marL="38958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7916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6874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583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47908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489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071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652" algn="l" defTabSz="77916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79B6FA5-3844-4185-9317-A2C0EE666233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xmlns="" val="125270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A3B8EC-DA57-4760-9111-AA7C13815B18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4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64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30990-9B0C-4EB4-8326-E94C8119B911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5A33C0-94D7-4BDB-A1F1-070B3748C74D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63E32C-8A2F-48B4-951A-D46ACA76CAD2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9</a:t>
            </a:fld>
            <a:endParaRPr lang="ru-RU" altLang="ru-RU" sz="1200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164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" y="746125"/>
            <a:ext cx="6608763" cy="37179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100DE-1F05-4E11-A3AE-651732CBAEA5}" type="slidenum">
              <a:rPr lang="ru-RU" altLang="ru-RU" sz="1200" smtClean="0">
                <a:solidFill>
                  <a:srgbClr val="000000"/>
                </a:solidFill>
              </a:rPr>
              <a:pPr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74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 t="7895"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9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8DE-2C27-48F5-9E06-6E129C7F4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DFEC-5A7F-4442-8F7D-C4257BA78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F927-1CF7-471D-881F-B55036FF4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F36B-010B-4FD4-92B7-E26B59329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4"/>
            <a:ext cx="82296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8C5F-DBF0-471A-82B1-2E5891AB6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82"/>
            <a:ext cx="82296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2CC3-F706-4867-9B59-08F96A92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74B0-398E-41D5-ABD7-3F32515CF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582" indent="0">
              <a:buNone/>
              <a:defRPr sz="1500"/>
            </a:lvl2pPr>
            <a:lvl3pPr marL="779163" indent="0">
              <a:buNone/>
              <a:defRPr sz="1400"/>
            </a:lvl3pPr>
            <a:lvl4pPr marL="1168745" indent="0">
              <a:buNone/>
              <a:defRPr sz="1200"/>
            </a:lvl4pPr>
            <a:lvl5pPr marL="1558326" indent="0">
              <a:buNone/>
              <a:defRPr sz="1200"/>
            </a:lvl5pPr>
            <a:lvl6pPr marL="1947908" indent="0">
              <a:buNone/>
              <a:defRPr sz="1200"/>
            </a:lvl6pPr>
            <a:lvl7pPr marL="2337489" indent="0">
              <a:buNone/>
              <a:defRPr sz="1200"/>
            </a:lvl7pPr>
            <a:lvl8pPr marL="2727071" indent="0">
              <a:buNone/>
              <a:defRPr sz="1200"/>
            </a:lvl8pPr>
            <a:lvl9pPr marL="311665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B99B-483E-4B45-B3D4-153CC3392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3D4-C952-4ADD-9C4E-118345FCE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C51F-9533-42FD-ACF1-89A929260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67C2-8764-401C-88D3-B423BB8EE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D914-8D8A-4BDD-B083-1736F757E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A6FA-79F8-41FA-9DE2-986A37E9D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582" indent="0">
              <a:buNone/>
              <a:defRPr sz="2400"/>
            </a:lvl2pPr>
            <a:lvl3pPr marL="779163" indent="0">
              <a:buNone/>
              <a:defRPr sz="2000"/>
            </a:lvl3pPr>
            <a:lvl4pPr marL="1168745" indent="0">
              <a:buNone/>
              <a:defRPr sz="1700"/>
            </a:lvl4pPr>
            <a:lvl5pPr marL="1558326" indent="0">
              <a:buNone/>
              <a:defRPr sz="1700"/>
            </a:lvl5pPr>
            <a:lvl6pPr marL="1947908" indent="0">
              <a:buNone/>
              <a:defRPr sz="1700"/>
            </a:lvl6pPr>
            <a:lvl7pPr marL="2337489" indent="0">
              <a:buNone/>
              <a:defRPr sz="1700"/>
            </a:lvl7pPr>
            <a:lvl8pPr marL="2727071" indent="0">
              <a:buNone/>
              <a:defRPr sz="1700"/>
            </a:lvl8pPr>
            <a:lvl9pPr marL="3116652" indent="0">
              <a:buNone/>
              <a:defRPr sz="17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17BF-C98B-4F35-A279-949FC0014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9"/>
            <a:ext cx="9144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16" tIns="38958" rIns="77916" bIns="3895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576C30-1975-437A-B957-D9966ED88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5pPr>
      <a:lvl6pPr marL="389582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6pPr>
      <a:lvl7pPr marL="779163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7pPr>
      <a:lvl8pPr marL="1168745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8pPr>
      <a:lvl9pPr marL="1558326" algn="ctr" rtl="0" fontAlgn="base">
        <a:spcBef>
          <a:spcPct val="0"/>
        </a:spcBef>
        <a:spcAft>
          <a:spcPct val="0"/>
        </a:spcAft>
        <a:defRPr sz="3700">
          <a:solidFill>
            <a:srgbClr val="333399"/>
          </a:solidFill>
          <a:latin typeface="Arial" pitchFamily="34" charset="0"/>
        </a:defRPr>
      </a:lvl9pPr>
    </p:titleStyle>
    <p:bodyStyle>
      <a:lvl1pPr marL="292186" indent="-29218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rgbClr val="333399"/>
          </a:solidFill>
          <a:latin typeface="+mn-lt"/>
          <a:ea typeface="MS PGothic" pitchFamily="34" charset="-128"/>
          <a:cs typeface="ＭＳ Ｐゴシック" charset="-128"/>
        </a:defRPr>
      </a:lvl1pPr>
      <a:lvl2pPr marL="633070" indent="-243488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33399"/>
          </a:solidFill>
          <a:latin typeface="+mn-lt"/>
          <a:ea typeface="MS PGothic" pitchFamily="34" charset="-128"/>
        </a:defRPr>
      </a:lvl2pPr>
      <a:lvl3pPr marL="973954" indent="-194791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3399"/>
          </a:solidFill>
          <a:latin typeface="+mn-lt"/>
          <a:ea typeface="MS PGothic" pitchFamily="34" charset="-128"/>
        </a:defRPr>
      </a:lvl3pPr>
      <a:lvl4pPr marL="1363534" indent="-194791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333399"/>
          </a:solidFill>
          <a:latin typeface="+mn-lt"/>
          <a:ea typeface="MS PGothic" pitchFamily="34" charset="-128"/>
        </a:defRPr>
      </a:lvl4pPr>
      <a:lvl5pPr marL="1753117" indent="-194791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  <a:ea typeface="MS PGothic" pitchFamily="34" charset="-128"/>
        </a:defRPr>
      </a:lvl5pPr>
      <a:lvl6pPr marL="2142698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6pPr>
      <a:lvl7pPr marL="2532280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7pPr>
      <a:lvl8pPr marL="2921861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8pPr>
      <a:lvl9pPr marL="3311443" indent="-194791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8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63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45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26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08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89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071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652" algn="l" defTabSz="77916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9"/>
          <p:cNvSpPr>
            <a:spLocks noChangeArrowheads="1"/>
          </p:cNvSpPr>
          <p:nvPr/>
        </p:nvSpPr>
        <p:spPr bwMode="auto">
          <a:xfrm>
            <a:off x="0" y="2139702"/>
            <a:ext cx="9144000" cy="300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2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Антимонопольный </a:t>
            </a:r>
            <a:r>
              <a:rPr lang="ru-RU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комплаенс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8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Создание и организация системы внутреннего обеспечения требованиям антимонопольного законодательства. </a:t>
            </a:r>
          </a:p>
          <a:p>
            <a:pPr algn="r"/>
            <a:endParaRPr lang="ru-RU" sz="3000" b="1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17411" name="Rectangle 26"/>
          <p:cNvSpPr>
            <a:spLocks noChangeArrowheads="1"/>
          </p:cNvSpPr>
          <p:nvPr/>
        </p:nvSpPr>
        <p:spPr bwMode="auto">
          <a:xfrm>
            <a:off x="1260475" y="1491854"/>
            <a:ext cx="7883525" cy="5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3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Магаданское УФАС России</a:t>
            </a:r>
            <a:r>
              <a:rPr lang="ru-RU" sz="2400" dirty="0" smtClean="0"/>
              <a:t> </a:t>
            </a:r>
            <a:endParaRPr lang="en-US" sz="2400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392466" y="4955381"/>
            <a:ext cx="1600200" cy="2286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FF75E3-1C7B-4BA4-95FD-3209878C515F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3962" y="1"/>
            <a:ext cx="6768704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100" b="1" kern="0" dirty="0">
                <a:solidFill>
                  <a:schemeClr val="bg1"/>
                </a:solidFill>
              </a:rPr>
              <a:t>Матрица рисков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050864"/>
              </p:ext>
            </p:extLst>
          </p:nvPr>
        </p:nvGraphicFramePr>
        <p:xfrm>
          <a:off x="1169195" y="681039"/>
          <a:ext cx="6823472" cy="3618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1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18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риска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Последствия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0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предупреждения и (или) возбуждение дела о нарушении антимонопольного законодательства и (или) привлечение к административной ответственности (штраф, дисквалификация)</a:t>
                      </a: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8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 и возбуждения дела о нарушении антимонопольного законодательства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5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выдачи предупреждения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5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</a:t>
                      </a:r>
                    </a:p>
                  </a:txBody>
                  <a:tcPr marL="51440" marR="5144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Отрицательное влияние на отношение институтов гражданского общества к деятельности органа власти по развитию конкуренции, вероятность выдачи предупреждений, возбуждения дел о нарушении антимонопольного законодательства, наложения штрафов отсутствуют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312" name="Объект 2"/>
          <p:cNvSpPr>
            <a:spLocks noGrp="1"/>
          </p:cNvSpPr>
          <p:nvPr>
            <p:ph idx="1"/>
          </p:nvPr>
        </p:nvSpPr>
        <p:spPr>
          <a:xfrm>
            <a:off x="1210866" y="4227934"/>
            <a:ext cx="6577013" cy="457176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На основе анализа, проведенного органом власти нарушения антимонопольного законодательства, составляются карты рисков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350432931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/>
          <a:lstStyle/>
          <a:p>
            <a:r>
              <a:rPr lang="ru-RU" sz="2800" b="1" dirty="0" smtClean="0"/>
              <a:t>Антимонопольные запреты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9542"/>
            <a:ext cx="8229600" cy="4320480"/>
          </a:xfrm>
        </p:spPr>
        <p:txBody>
          <a:bodyPr/>
          <a:lstStyle/>
          <a:p>
            <a:pPr algn="ctr">
              <a:buNone/>
            </a:pPr>
            <a:r>
              <a:rPr lang="ru-RU" sz="1600" b="1" dirty="0" smtClean="0"/>
              <a:t>      Статья 15. Запрет на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самоуправления, иных осуществляющих функции указанных органов </a:t>
            </a:r>
            <a:r>
              <a:rPr lang="ru-RU" sz="1600" b="1" dirty="0" err="1" smtClean="0"/>
              <a:t>органов</a:t>
            </a:r>
            <a:r>
              <a:rPr lang="ru-RU" sz="1600" b="1" dirty="0" smtClean="0"/>
              <a:t> или организаций, организаций, участвующих в предоставлении государственных или муниципальных услуг, а также государственных внебюджетных фондов, Центрального банка Российской Федерации</a:t>
            </a:r>
          </a:p>
          <a:p>
            <a:pPr algn="just">
              <a:buNone/>
            </a:pPr>
            <a:r>
              <a:rPr lang="ru-RU" sz="1800" dirty="0" smtClean="0"/>
              <a:t>     </a:t>
            </a:r>
          </a:p>
          <a:p>
            <a:pPr algn="just">
              <a:buNone/>
            </a:pPr>
            <a:r>
              <a:rPr lang="ru-RU" sz="1800" dirty="0" smtClean="0"/>
              <a:t>     Запрещается принимать акты и (или) осуществлять действия (бездействие), которые приводят или могут привести к недопущению, ограничению, устранению конкуренции, за исключением предусмотренных федеральными законами случаев принятия актов и (или) осуществления таких действий (бездействия)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371950"/>
          </a:xfrm>
        </p:spPr>
        <p:txBody>
          <a:bodyPr/>
          <a:lstStyle/>
          <a:p>
            <a:pPr marL="0" lvl="0" indent="342900" algn="ctr">
              <a:spcBef>
                <a:spcPct val="0"/>
              </a:spcBef>
              <a:buNone/>
            </a:pPr>
            <a:r>
              <a:rPr lang="ru-RU" altLang="ru-RU" sz="1600" b="1" dirty="0" smtClean="0">
                <a:solidFill>
                  <a:schemeClr val="accent2"/>
                </a:solidFill>
              </a:rPr>
              <a:t>Статья 16. Запрет на ограничивающие конкуренцию соглашения или согласованные действия федеральных органов исполнительной власти, органов государственной власти субъектов Российской Федерации, органов местного самоуправления, иных осуществляющих функции указанных органов </a:t>
            </a:r>
            <a:r>
              <a:rPr lang="ru-RU" altLang="ru-RU" sz="1600" b="1" dirty="0" err="1" smtClean="0">
                <a:solidFill>
                  <a:schemeClr val="accent2"/>
                </a:solidFill>
              </a:rPr>
              <a:t>органов</a:t>
            </a:r>
            <a:r>
              <a:rPr lang="ru-RU" altLang="ru-RU" sz="1600" b="1" dirty="0" smtClean="0">
                <a:solidFill>
                  <a:schemeClr val="accent2"/>
                </a:solidFill>
              </a:rPr>
              <a:t> или организаций, а также государственных внебюджетных фондов, Центрального банка Российской Федерации</a:t>
            </a:r>
          </a:p>
          <a:p>
            <a:pPr marL="0" lvl="0" indent="342900">
              <a:spcBef>
                <a:spcPct val="0"/>
              </a:spcBef>
              <a:buNone/>
            </a:pPr>
            <a:r>
              <a:rPr lang="ru-RU" altLang="ru-RU" sz="1600" b="1" dirty="0" smtClean="0">
                <a:solidFill>
                  <a:schemeClr val="accent2"/>
                </a:solidFill>
              </a:rPr>
              <a:t> </a:t>
            </a:r>
          </a:p>
          <a:p>
            <a:pPr marL="0" lvl="0" indent="342900" algn="just">
              <a:spcBef>
                <a:spcPct val="0"/>
              </a:spcBef>
              <a:buNone/>
            </a:pPr>
            <a:r>
              <a:rPr lang="ru-RU" altLang="ru-RU" sz="1600" dirty="0" smtClean="0">
                <a:solidFill>
                  <a:schemeClr val="accent2"/>
                </a:solidFill>
              </a:rPr>
              <a:t>Запрещаются соглашения между федеральными органами исполнительной власти, органами государственной власти субъектов Российской Федерации, органами местного самоуправления, иными осуществляющими функции указанных органов органами или организациями, а также государственными внебюджетными фондами, Центральным банком Российской Федерации или между ними и хозяйствующими субъектами либо осуществление этими органами и организациями согласованных действий, если такие соглашения или такое осуществление согласованных действий приводят или могут привести к недопущению, ограничению, устранению конкуренции, в частности к последствиям, указанным в </a:t>
            </a:r>
            <a:r>
              <a:rPr lang="ru-RU" altLang="ru-RU" sz="1600" b="1" dirty="0" smtClean="0">
                <a:solidFill>
                  <a:schemeClr val="accent2"/>
                </a:solidFill>
              </a:rPr>
              <a:t>п.1-4</a:t>
            </a:r>
            <a:r>
              <a:rPr lang="ru-RU" altLang="ru-RU" sz="1600" dirty="0" smtClean="0">
                <a:solidFill>
                  <a:schemeClr val="accent2"/>
                </a:solidFill>
              </a:rPr>
              <a:t> указанной статьи.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95686"/>
            <a:ext cx="8369877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ru-RU" sz="1725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kumimoji="1" lang="ru-RU" sz="1725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статьи 4 Федерального закона от 26.07.2006 </a:t>
            </a:r>
            <a:r>
              <a:rPr kumimoji="1" lang="en-US" sz="1725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ru-RU" sz="1725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135-ФЗ «О защите конкуренции»: </a:t>
            </a:r>
            <a:endParaRPr kumimoji="1" lang="ru-RU" sz="1725" u="sng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  <a:r>
              <a:rPr lang="ru-RU" sz="2400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договоренность в письменной форме, содержащаяся в документе или нескольких документах, а также договоренность в устной форме.  </a:t>
            </a:r>
            <a:endParaRPr kumimoji="1" lang="ru-RU" sz="2400" b="1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88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2859" y="187038"/>
            <a:ext cx="5626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cs typeface="MS PGothic" charset="0"/>
              </a:rPr>
              <a:t>Федеральный закон от 26.07.2006 г. </a:t>
            </a:r>
            <a:br>
              <a:rPr lang="ru-RU" sz="2400" b="1" dirty="0">
                <a:solidFill>
                  <a:schemeClr val="bg1"/>
                </a:solidFill>
                <a:cs typeface="MS PGothic" charset="0"/>
              </a:rPr>
            </a:br>
            <a:r>
              <a:rPr lang="en-US" sz="2400" b="1" dirty="0">
                <a:solidFill>
                  <a:schemeClr val="bg1"/>
                </a:solidFill>
                <a:cs typeface="MS PGothic" charset="0"/>
              </a:rPr>
              <a:t>N</a:t>
            </a:r>
            <a:r>
              <a:rPr lang="ru-RU" sz="2400" b="1" dirty="0">
                <a:solidFill>
                  <a:schemeClr val="bg1"/>
                </a:solidFill>
                <a:cs typeface="MS PGothic" charset="0"/>
              </a:rPr>
              <a:t> 135-ФЗ «О защите конкуренции»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15811" y="1706707"/>
            <a:ext cx="7154141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7175" algn="just"/>
            <a:r>
              <a:rPr lang="ru-RU" sz="2100" dirty="0">
                <a:solidFill>
                  <a:srgbClr val="333399"/>
                </a:solidFill>
              </a:rPr>
              <a:t>Запрет на </a:t>
            </a:r>
            <a:r>
              <a:rPr lang="ru-RU" sz="2100" dirty="0" err="1">
                <a:solidFill>
                  <a:srgbClr val="333399"/>
                </a:solidFill>
              </a:rPr>
              <a:t>антиконкурентные</a:t>
            </a:r>
            <a:r>
              <a:rPr lang="ru-RU" sz="2100" dirty="0">
                <a:solidFill>
                  <a:srgbClr val="333399"/>
                </a:solidFill>
              </a:rPr>
              <a:t> действия органов власти (заказчиков, организаторов) при проведении торгов, запроса котировок цен на товары, запроса предложений, </a:t>
            </a:r>
            <a:r>
              <a:rPr lang="ru-RU" altLang="ru-RU" sz="2100" dirty="0">
                <a:solidFill>
                  <a:srgbClr val="333399"/>
                </a:solidFill>
              </a:rPr>
              <a:t>которые приводят или могут привести к недопущению, ограничению или устранению конкуренции,</a:t>
            </a:r>
            <a:r>
              <a:rPr lang="ru-RU" sz="2100" dirty="0">
                <a:solidFill>
                  <a:srgbClr val="333399"/>
                </a:solidFill>
              </a:rPr>
              <a:t> установлен </a:t>
            </a:r>
            <a:r>
              <a:rPr lang="ru-RU" sz="2100" dirty="0">
                <a:solidFill>
                  <a:srgbClr val="008080"/>
                </a:solidFill>
              </a:rPr>
              <a:t>статьей 17 Закона о защите конкуренции</a:t>
            </a:r>
            <a:r>
              <a:rPr lang="ru-RU" sz="2100" dirty="0">
                <a:solidFill>
                  <a:srgbClr val="333399"/>
                </a:solidFill>
              </a:rPr>
              <a:t>. </a:t>
            </a:r>
            <a:endParaRPr lang="ru-RU" sz="2100" dirty="0">
              <a:cs typeface="Times New Roman" pitchFamily="18" charset="0"/>
            </a:endParaRPr>
          </a:p>
        </p:txBody>
      </p:sp>
      <p:pic>
        <p:nvPicPr>
          <p:cNvPr id="4" name="Picture 2" descr="http://www.sostav.ru/multimedia/images/design/znak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81866" y="2298989"/>
            <a:ext cx="1262495" cy="12079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48071" y="2517199"/>
            <a:ext cx="1667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333399"/>
                </a:solidFill>
              </a:rPr>
              <a:t>сговор </a:t>
            </a:r>
          </a:p>
          <a:p>
            <a:pPr algn="ctr"/>
            <a:r>
              <a:rPr lang="ru-RU" sz="1800" b="1" dirty="0">
                <a:solidFill>
                  <a:srgbClr val="333399"/>
                </a:solidFill>
              </a:rPr>
              <a:t>на торгах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xmlns="" val="242930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0578" y="194830"/>
            <a:ext cx="6351443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100" b="1" dirty="0">
                <a:solidFill>
                  <a:schemeClr val="bg1"/>
                </a:solidFill>
                <a:cs typeface="MS PGothic" charset="0"/>
              </a:rPr>
              <a:t>Федеральный закон от 26.07.2006 г. </a:t>
            </a:r>
            <a:br>
              <a:rPr lang="ru-RU" sz="2100" b="1" dirty="0">
                <a:solidFill>
                  <a:schemeClr val="bg1"/>
                </a:solidFill>
                <a:cs typeface="MS PGothic" charset="0"/>
              </a:rPr>
            </a:br>
            <a:r>
              <a:rPr lang="en-US" sz="2100" b="1" dirty="0">
                <a:solidFill>
                  <a:schemeClr val="bg1"/>
                </a:solidFill>
                <a:cs typeface="MS PGothic" charset="0"/>
              </a:rPr>
              <a:t>N</a:t>
            </a:r>
            <a:r>
              <a:rPr lang="ru-RU" sz="2100" b="1" dirty="0">
                <a:solidFill>
                  <a:schemeClr val="bg1"/>
                </a:solidFill>
                <a:cs typeface="MS PGothic" charset="0"/>
              </a:rPr>
              <a:t> 135-ФЗ «О защите конкуренции»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8487" y="1909330"/>
            <a:ext cx="8595880" cy="3243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7175" algn="just"/>
            <a:r>
              <a:rPr lang="ru-RU" sz="1575" b="1" dirty="0">
                <a:solidFill>
                  <a:srgbClr val="333399"/>
                </a:solidFill>
              </a:rPr>
              <a:t>В соответствии со </a:t>
            </a:r>
            <a:r>
              <a:rPr lang="ru-RU" sz="1575" b="1" dirty="0">
                <a:solidFill>
                  <a:srgbClr val="008080"/>
                </a:solidFill>
              </a:rPr>
              <a:t>статьей 17 Закона о защите конкуренции</a:t>
            </a:r>
            <a:r>
              <a:rPr lang="ru-RU" sz="1575" b="1" dirty="0">
                <a:solidFill>
                  <a:srgbClr val="333399"/>
                </a:solidFill>
              </a:rPr>
              <a:t> з</a:t>
            </a:r>
            <a:r>
              <a:rPr lang="ru-RU" altLang="ru-RU" sz="1575" b="1" dirty="0">
                <a:solidFill>
                  <a:srgbClr val="333399"/>
                </a:solidFill>
              </a:rPr>
              <a:t>апрещаются: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1) координация организаторами торгов, … или заказчиками деятельности их участников, а также </a:t>
            </a:r>
            <a:r>
              <a:rPr lang="ru-RU" altLang="ru-RU" sz="1575" b="1" dirty="0">
                <a:solidFill>
                  <a:srgbClr val="FF0000"/>
                </a:solidFill>
              </a:rPr>
              <a:t>заключение соглашений между организаторами торгов и (или) заказчиками с участниками этих торгов</a:t>
            </a:r>
            <a:r>
              <a:rPr lang="ru-RU" altLang="ru-RU" sz="1575" b="1" dirty="0">
                <a:solidFill>
                  <a:srgbClr val="333399"/>
                </a:solidFill>
              </a:rPr>
              <a:t>, если такие соглашения имеют своей целью либо приводят или могут привести к ограничению конкуренции и (или) созданию преимущественных условий для каких-либо участников, если иное не предусмотрено законодательством РФ;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2) создание участнику торгов, … или нескольким участникам торгов, … преимущественных условий участия в торгах, …, в том числе путем доступа к информации, если иное не установлено федеральным законом;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3) нарушение порядка определения победителя или победителей торгов, …;</a:t>
            </a:r>
          </a:p>
          <a:p>
            <a:pPr lvl="0" algn="just"/>
            <a:r>
              <a:rPr lang="ru-RU" altLang="ru-RU" sz="1575" b="1" dirty="0">
                <a:solidFill>
                  <a:srgbClr val="333399"/>
                </a:solidFill>
              </a:rPr>
              <a:t>4) участие организаторов торгов, … или заказчиков и (или) работников организаторов или работников заказчиков в торгах, ….</a:t>
            </a:r>
            <a:endParaRPr lang="ru-RU" sz="1575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71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9542"/>
            <a:ext cx="8784976" cy="4248472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Статья 17.1. Особенности порядка заключения договоров в отношении государственного и муниципального имущества</a:t>
            </a:r>
            <a:endParaRPr lang="ru-RU" sz="2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1. Заключение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владения и (или) пользования в отношении государственного или муниципального имущества, не закрепленного на праве хозяйственного ведения или оперативного управления, может быть осуществлено </a:t>
            </a:r>
            <a:r>
              <a:rPr lang="ru-RU" sz="2000" b="1" u="sng" dirty="0" smtClean="0">
                <a:cs typeface="Times New Roman" pitchFamily="18" charset="0"/>
              </a:rPr>
              <a:t>только по результатам проведения конкурсов или аукционов </a:t>
            </a:r>
            <a:r>
              <a:rPr lang="ru-RU" sz="2000" dirty="0" smtClean="0">
                <a:cs typeface="Times New Roman" pitchFamily="18" charset="0"/>
              </a:rPr>
              <a:t>на право заключения этих договоров, за исключением предоставления указанных прав на такое имущество, перечисленных в данной статье.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1550"/>
          </a:xfrm>
        </p:spPr>
        <p:txBody>
          <a:bodyPr/>
          <a:lstStyle/>
          <a:p>
            <a:pPr algn="just">
              <a:defRPr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вероятных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комплаенс-рисков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органа исполнительной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 субъекта РФ: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91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антиконкурентных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соглашений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передача имущества без торгов, нарушение порядка проведения торгов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 исполнение предупреждения антимонопольного органа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передача функций ОГВ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хозсубъектам</a:t>
            </a:r>
            <a:endParaRPr lang="ru-RU" sz="24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предоставление преференций в нарушение закона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пролонгирование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договоров без конкурентных процедур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публичные заявления, официальные письма должностных лиц, создающие необоснованные конкурентные преимущества на рынке одному из </a:t>
            </a:r>
            <a:r>
              <a:rPr lang="ru-RU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хозсубъектов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D832E4-372F-4A87-A0AF-0F30C4A8387E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81D4E-6058-4DBA-ADEF-9404FFABD7F1}" type="slidenum">
              <a:rPr lang="ru-RU" smtClean="0">
                <a:solidFill>
                  <a:schemeClr val="accent2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pPr>
                <a:defRPr/>
              </a:pPr>
              <a:t>18</a:t>
            </a:fld>
            <a:endParaRPr lang="ru-RU" dirty="0" smtClean="0">
              <a:solidFill>
                <a:schemeClr val="accent2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9061997" y="1400226"/>
            <a:ext cx="118639" cy="696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99542" y="4935142"/>
            <a:ext cx="3429024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16" tIns="38958" rIns="77916" bIns="38958" rtlCol="0" anchor="ctr"/>
          <a:lstStyle/>
          <a:p>
            <a:pPr algn="ctr"/>
            <a:endParaRPr lang="ru-RU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22"/>
          <p:cNvSpPr txBox="1">
            <a:spLocks/>
          </p:cNvSpPr>
          <p:nvPr/>
        </p:nvSpPr>
        <p:spPr bwMode="auto">
          <a:xfrm>
            <a:off x="10198" y="18227"/>
            <a:ext cx="8983079" cy="47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16" tIns="38958" rIns="77916" bIns="38958" numCol="1" anchor="b" anchorCtr="0" compatLnSpc="1">
            <a:prstTxWarp prst="textNoShape">
              <a:avLst/>
            </a:prstTxWarp>
          </a:bodyPr>
          <a:lstStyle/>
          <a:p>
            <a:pPr algn="r" defTabSz="779163" eaLnBrk="0" hangingPunct="0">
              <a:spcBef>
                <a:spcPct val="20000"/>
              </a:spcBef>
              <a:defRPr/>
            </a:pPr>
            <a:endParaRPr lang="ru-RU" sz="24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одержимое 17"/>
          <p:cNvSpPr txBox="1">
            <a:spLocks/>
          </p:cNvSpPr>
          <p:nvPr/>
        </p:nvSpPr>
        <p:spPr>
          <a:xfrm flipV="1">
            <a:off x="219777" y="4929205"/>
            <a:ext cx="4088452" cy="34289"/>
          </a:xfrm>
          <a:prstGeom prst="rect">
            <a:avLst/>
          </a:prstGeom>
        </p:spPr>
        <p:txBody>
          <a:bodyPr lIns="77916" tIns="38958" rIns="77916" bIns="38958"/>
          <a:lstStyle/>
          <a:p>
            <a:pPr algn="l">
              <a:buFont typeface="Wingdings" pitchFamily="2" charset="2"/>
              <a:buChar char="Ø"/>
            </a:pPr>
            <a:endParaRPr lang="ru-RU" sz="11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3823073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ru-RU" altLang="ru-RU" sz="3600" dirty="0" smtClean="0"/>
          </a:p>
          <a:p>
            <a:pPr marL="0" indent="0" algn="just" eaLnBrk="1" hangingPunct="1">
              <a:buNone/>
            </a:pPr>
            <a:endParaRPr lang="ru-RU" altLang="ru-RU" sz="3600" dirty="0"/>
          </a:p>
          <a:p>
            <a:pPr marL="0" indent="0" algn="ctr" eaLnBrk="1" hangingPunct="1">
              <a:buNone/>
            </a:pPr>
            <a:r>
              <a:rPr lang="ru-RU" altLang="ru-RU" sz="3600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4189381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143000" y="86917"/>
            <a:ext cx="6858000" cy="259556"/>
          </a:xfrm>
        </p:spPr>
        <p:txBody>
          <a:bodyPr/>
          <a:lstStyle/>
          <a:p>
            <a:pPr algn="r"/>
            <a:r>
              <a:rPr lang="ru-RU" altLang="ru-RU" sz="2100" b="1">
                <a:solidFill>
                  <a:srgbClr val="FFFFFF"/>
                </a:solidFill>
              </a:rPr>
              <a:t>Национальный план развития конкуренции</a:t>
            </a:r>
          </a:p>
        </p:txBody>
      </p:sp>
      <p:sp>
        <p:nvSpPr>
          <p:cNvPr id="6147" name="Объект 2"/>
          <p:cNvSpPr>
            <a:spLocks noGrp="1" noChangeArrowheads="1"/>
          </p:cNvSpPr>
          <p:nvPr>
            <p:ph idx="1"/>
          </p:nvPr>
        </p:nvSpPr>
        <p:spPr>
          <a:xfrm>
            <a:off x="4356498" y="789385"/>
            <a:ext cx="3563540" cy="178236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1650" dirty="0"/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B924D-C358-429F-9AB4-221C83401F0D}" type="slidenum">
              <a:rPr lang="ru-RU" altLang="ru-RU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chemeClr val="bg1"/>
              </a:solidFill>
            </a:endParaRPr>
          </a:p>
        </p:txBody>
      </p:sp>
      <p:pic>
        <p:nvPicPr>
          <p:cNvPr id="6149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413" y="706041"/>
            <a:ext cx="2321719" cy="174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202418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6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algn="just">
              <a:defRPr/>
            </a:pPr>
            <a:endParaRPr lang="ru-RU" altLang="ru-RU" sz="1600" b="1" i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algn="just">
              <a:defRPr/>
            </a:pPr>
            <a:r>
              <a:rPr lang="ru-RU" altLang="ru-RU" sz="16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Ключевой </a:t>
            </a:r>
            <a:r>
              <a:rPr lang="ru-RU" altLang="ru-RU" sz="16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показатель Национального плана развития конкуренции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:         </a:t>
            </a:r>
          </a:p>
          <a:p>
            <a:pPr algn="just">
              <a:defRPr/>
            </a:pPr>
            <a:endParaRPr lang="ru-RU" altLang="ru-RU" sz="1600" b="1" dirty="0">
              <a:solidFill>
                <a:srgbClr val="333399"/>
              </a:solidFill>
              <a:cs typeface="Arial" charset="0"/>
            </a:endParaRPr>
          </a:p>
          <a:p>
            <a:pPr algn="just">
              <a:defRPr/>
            </a:pPr>
            <a:r>
              <a:rPr lang="ru-RU" altLang="ru-RU" sz="1600" b="1" dirty="0">
                <a:solidFill>
                  <a:srgbClr val="333399"/>
                </a:solidFill>
                <a:cs typeface="Arial" charset="0"/>
              </a:rPr>
              <a:t>   </a:t>
            </a:r>
            <a:r>
              <a:rPr lang="ru-RU" altLang="ru-RU" sz="1600" b="1" u="sng" dirty="0">
                <a:solidFill>
                  <a:srgbClr val="333399"/>
                </a:solidFill>
                <a:cs typeface="Arial" charset="0"/>
              </a:rPr>
              <a:t>до 2020 года </a:t>
            </a:r>
            <a:r>
              <a:rPr lang="ru-RU" altLang="ru-RU" sz="1600" dirty="0">
                <a:solidFill>
                  <a:srgbClr val="333399"/>
                </a:solidFill>
                <a:cs typeface="Arial" charset="0"/>
              </a:rPr>
              <a:t>с</a:t>
            </a: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нижение количества нарушений антимонопольного законодательства со стороны органов государственной власти и органов местного самоуправления не менее чем </a:t>
            </a:r>
            <a:r>
              <a:rPr lang="ru-RU" sz="1600" dirty="0">
                <a:solidFill>
                  <a:srgbClr val="FF0000"/>
                </a:solidFill>
                <a:ea typeface="ＭＳ Ｐゴシック" pitchFamily="34" charset="-128"/>
                <a:cs typeface="MS PGothic" pitchFamily="34" charset="-128"/>
              </a:rPr>
              <a:t>в 2 раза</a:t>
            </a:r>
            <a:r>
              <a:rPr lang="ru-RU" sz="1600" b="1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 </a:t>
            </a:r>
            <a:r>
              <a:rPr lang="ru-RU" sz="1600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по сравнению с 2017 годом</a:t>
            </a:r>
          </a:p>
        </p:txBody>
      </p:sp>
    </p:spTree>
    <p:extLst>
      <p:ext uri="{BB962C8B-B14F-4D97-AF65-F5344CB8AC3E}">
        <p14:creationId xmlns:p14="http://schemas.microsoft.com/office/powerpoint/2010/main" xmlns="" val="31602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85900" y="1"/>
            <a:ext cx="6172200" cy="465535"/>
          </a:xfrm>
        </p:spPr>
        <p:txBody>
          <a:bodyPr/>
          <a:lstStyle/>
          <a:p>
            <a:pPr algn="r"/>
            <a:r>
              <a:rPr lang="ru-RU" altLang="ru-RU" sz="1800" b="1">
                <a:solidFill>
                  <a:schemeClr val="bg1"/>
                </a:solidFill>
              </a:rPr>
              <a:t>Понятие антимонопольного комплаенса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485900" y="897733"/>
            <a:ext cx="6172200" cy="3888581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ru-RU" altLang="ru-RU" sz="1800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ru-RU" altLang="ru-RU" sz="1800" dirty="0">
                <a:solidFill>
                  <a:srgbClr val="FF0000"/>
                </a:solidFill>
              </a:rPr>
              <a:t>	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Антимонопольный </a:t>
            </a:r>
            <a:r>
              <a:rPr lang="ru-RU" altLang="ru-RU" sz="1800" b="1" dirty="0" err="1">
                <a:solidFill>
                  <a:schemeClr val="accent1">
                    <a:lumMod val="50000"/>
                  </a:schemeClr>
                </a:solidFill>
              </a:rPr>
              <a:t>комплаенс</a:t>
            </a: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800" b="1" dirty="0"/>
              <a:t>– это </a:t>
            </a:r>
            <a:r>
              <a:rPr lang="ru-RU" altLang="ru-RU" sz="1800" b="1" dirty="0">
                <a:solidFill>
                  <a:srgbClr val="FF0000"/>
                </a:solidFill>
              </a:rPr>
              <a:t>совокупность</a:t>
            </a:r>
            <a:r>
              <a:rPr lang="ru-RU" altLang="ru-RU" sz="1800" b="1" dirty="0"/>
              <a:t> правовых и организационных </a:t>
            </a:r>
            <a:r>
              <a:rPr lang="ru-RU" altLang="ru-RU" sz="1800" b="1" dirty="0">
                <a:solidFill>
                  <a:srgbClr val="FF0000"/>
                </a:solidFill>
              </a:rPr>
              <a:t>мер</a:t>
            </a:r>
            <a:r>
              <a:rPr lang="ru-RU" altLang="ru-RU" sz="1800" b="1" dirty="0"/>
              <a:t>, направленных на соблюдение требований антимонопольного законодательства и предупреждение его нарушения.</a:t>
            </a:r>
          </a:p>
          <a:p>
            <a:pPr marL="0" indent="0" algn="ctr">
              <a:buNone/>
              <a:defRPr/>
            </a:pPr>
            <a:endParaRPr lang="ru-RU" altLang="ru-RU" sz="1800" b="1" dirty="0"/>
          </a:p>
          <a:p>
            <a:pPr marL="0" indent="0" algn="ctr">
              <a:buNone/>
              <a:defRPr/>
            </a:pPr>
            <a:r>
              <a:rPr lang="ru-RU" altLang="ru-RU" sz="1800" b="1" dirty="0"/>
              <a:t>	Представляет собой элемент </a:t>
            </a:r>
            <a:r>
              <a:rPr lang="ru-RU" altLang="ru-RU" sz="1800" b="1" dirty="0">
                <a:solidFill>
                  <a:srgbClr val="FF0000"/>
                </a:solidFill>
              </a:rPr>
              <a:t>системы управления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рисками</a:t>
            </a:r>
            <a:r>
              <a:rPr lang="ru-RU" altLang="ru-RU" sz="1800" b="1" dirty="0" smtClean="0"/>
              <a:t>, </a:t>
            </a:r>
            <a:r>
              <a:rPr lang="ru-RU" altLang="ru-RU" sz="1800" b="1" dirty="0"/>
              <a:t>разработанный в целях предотвращения наступления рисков нарушения антимонопольного законодательства.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355C5B-384E-4BF9-A27E-33D4B31BAA36}" type="slidenum">
              <a:rPr lang="ru-RU" altLang="ru-RU" sz="12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4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392466" y="4955381"/>
            <a:ext cx="1600200" cy="2286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97352-0DDE-428C-B872-1056686287C5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897815" y="1491853"/>
            <a:ext cx="5724636" cy="2862263"/>
          </a:xfrm>
        </p:spPr>
        <p:txBody>
          <a:bodyPr/>
          <a:lstStyle/>
          <a:p>
            <a:pPr marL="0" indent="0">
              <a:buNone/>
            </a:pPr>
            <a:endParaRPr lang="ru-RU" altLang="ru-RU" sz="1500" b="1" dirty="0"/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Обеспечение соответствия деятельности органа власти требованиям антимонопольного законодательства</a:t>
            </a:r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Профилактика нарушения требований антимонопольного законодательства</a:t>
            </a:r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Повышение уровня правовой культуры в органах власти</a:t>
            </a:r>
          </a:p>
          <a:p>
            <a:pPr marL="0" indent="0">
              <a:buFontTx/>
              <a:buAutoNum type="arabicPeriod"/>
            </a:pPr>
            <a:r>
              <a:rPr lang="ru-RU" altLang="ru-RU" sz="1800" b="1" dirty="0"/>
              <a:t>Сокращение количества нарушений</a:t>
            </a:r>
            <a:endParaRPr lang="ru-RU" altLang="ru-RU" sz="1500" b="1" dirty="0"/>
          </a:p>
        </p:txBody>
      </p:sp>
      <p:pic>
        <p:nvPicPr>
          <p:cNvPr id="1843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562" y="2517744"/>
            <a:ext cx="2168129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1649016" y="897733"/>
            <a:ext cx="5918597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ru-RU" altLang="ru-RU" sz="2400" b="1">
                <a:solidFill>
                  <a:srgbClr val="008080"/>
                </a:solidFill>
              </a:rPr>
              <a:t>Цели антимонопольного комплаенса:</a:t>
            </a:r>
          </a:p>
          <a:p>
            <a:pPr>
              <a:buFontTx/>
              <a:buNone/>
            </a:pPr>
            <a:endParaRPr lang="ru-RU" altLang="ru-RU" sz="1500" b="1"/>
          </a:p>
        </p:txBody>
      </p:sp>
      <p:sp>
        <p:nvSpPr>
          <p:cNvPr id="18438" name="Заголовок 1"/>
          <p:cNvSpPr>
            <a:spLocks noGrp="1"/>
          </p:cNvSpPr>
          <p:nvPr>
            <p:ph type="title"/>
          </p:nvPr>
        </p:nvSpPr>
        <p:spPr>
          <a:xfrm>
            <a:off x="1143000" y="86917"/>
            <a:ext cx="6858000" cy="259556"/>
          </a:xfrm>
        </p:spPr>
        <p:txBody>
          <a:bodyPr/>
          <a:lstStyle/>
          <a:p>
            <a:pPr algn="r"/>
            <a:r>
              <a:rPr lang="ru-RU" altLang="ru-RU" sz="2100" b="1">
                <a:solidFill>
                  <a:srgbClr val="FFFFFF"/>
                </a:solidFill>
              </a:rPr>
              <a:t>Антимонопольный комплаенс</a:t>
            </a:r>
          </a:p>
        </p:txBody>
      </p:sp>
    </p:spTree>
    <p:extLst>
      <p:ext uri="{BB962C8B-B14F-4D97-AF65-F5344CB8AC3E}">
        <p14:creationId xmlns:p14="http://schemas.microsoft.com/office/powerpoint/2010/main" xmlns="" val="5444941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288" y="4955381"/>
            <a:ext cx="2133600" cy="228600"/>
          </a:xfrm>
          <a:noFill/>
        </p:spPr>
        <p:txBody>
          <a:bodyPr/>
          <a:lstStyle/>
          <a:p>
            <a:fld id="{10D650D2-9712-43EB-BEE4-01E7BB2CDF15}" type="slidenum">
              <a:rPr lang="ru-RU" altLang="ru-RU" smtClean="0">
                <a:solidFill>
                  <a:srgbClr val="FFFFFF"/>
                </a:solidFill>
              </a:rPr>
              <a:pPr/>
              <a:t>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50825" y="1356122"/>
            <a:ext cx="8713788" cy="3303859"/>
          </a:xfrm>
        </p:spPr>
        <p:txBody>
          <a:bodyPr/>
          <a:lstStyle/>
          <a:p>
            <a:pPr marL="0" indent="0">
              <a:spcBef>
                <a:spcPts val="1200"/>
              </a:spcBef>
              <a:buFontTx/>
              <a:buNone/>
              <a:defRPr/>
            </a:pPr>
            <a:endParaRPr lang="ru-RU" sz="2000" b="1" dirty="0" smtClean="0"/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Выявление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рисков нарушений АМЗ;</a:t>
            </a:r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рисками нарушения АМЗ;</a:t>
            </a:r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соответствием деятельности органа власти требованиям АМЗ;</a:t>
            </a:r>
          </a:p>
          <a:p>
            <a:pPr marL="457200" indent="-457200">
              <a:spcBef>
                <a:spcPts val="1800"/>
              </a:spcBef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эффективности функционирования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комплаенса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674688" y="897731"/>
            <a:ext cx="7891462" cy="4583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ru-RU" sz="2800" b="1" kern="0" dirty="0" smtClean="0">
                <a:solidFill>
                  <a:schemeClr val="accent2"/>
                </a:solidFill>
              </a:rPr>
              <a:t>Задачи антимонопольного </a:t>
            </a:r>
            <a:r>
              <a:rPr lang="ru-RU" sz="2800" b="1" kern="0" dirty="0" err="1" smtClean="0">
                <a:solidFill>
                  <a:schemeClr val="accent2"/>
                </a:solidFill>
              </a:rPr>
              <a:t>комплаенса</a:t>
            </a:r>
            <a:r>
              <a:rPr lang="ru-RU" sz="2800" b="1" kern="0" dirty="0" smtClean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8197" name="Заголовок 1"/>
          <p:cNvSpPr>
            <a:spLocks noGrp="1"/>
          </p:cNvSpPr>
          <p:nvPr>
            <p:ph type="title"/>
          </p:nvPr>
        </p:nvSpPr>
        <p:spPr>
          <a:xfrm>
            <a:off x="0" y="86917"/>
            <a:ext cx="9144000" cy="259556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rgbClr val="FFFFFF"/>
                </a:solidFill>
              </a:rPr>
              <a:t>Антимонопольный </a:t>
            </a:r>
            <a:r>
              <a:rPr lang="ru-RU" altLang="ru-RU" sz="2800" b="1" dirty="0" err="1" smtClean="0">
                <a:solidFill>
                  <a:srgbClr val="FFFFFF"/>
                </a:solidFill>
              </a:rPr>
              <a:t>комплаенс</a:t>
            </a:r>
            <a:endParaRPr lang="ru-RU" altLang="ru-RU" sz="28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99542"/>
          </a:xfrm>
        </p:spPr>
        <p:txBody>
          <a:bodyPr/>
          <a:lstStyle/>
          <a:p>
            <a:pPr algn="just"/>
            <a:r>
              <a:rPr lang="ru-RU" sz="2400" b="1" dirty="0" smtClean="0"/>
              <a:t>Алгоритм внедрения антимонопольного </a:t>
            </a:r>
            <a:r>
              <a:rPr lang="ru-RU" sz="2400" b="1" dirty="0" err="1" smtClean="0"/>
              <a:t>комплаенса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443958"/>
          </a:xfrm>
        </p:spPr>
        <p:txBody>
          <a:bodyPr/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1.Издание акта об антимонопольном </a:t>
            </a:r>
            <a:r>
              <a:rPr lang="ru-RU" sz="2400" b="1" dirty="0" err="1" smtClean="0"/>
              <a:t>комплаенсе</a:t>
            </a:r>
            <a:r>
              <a:rPr lang="ru-RU" sz="2400" b="1" dirty="0" smtClean="0"/>
              <a:t>; </a:t>
            </a:r>
          </a:p>
          <a:p>
            <a:pPr>
              <a:buNone/>
            </a:pPr>
            <a:r>
              <a:rPr lang="ru-RU" sz="2400" b="1" dirty="0" smtClean="0"/>
              <a:t>2.Создание уполномоченного подразделения (должностного лица); </a:t>
            </a:r>
          </a:p>
          <a:p>
            <a:pPr>
              <a:buNone/>
            </a:pPr>
            <a:r>
              <a:rPr lang="ru-RU" sz="2400" b="1" dirty="0" smtClean="0"/>
              <a:t>3.Оценка рисков нарушения антимонопольного законодательства; </a:t>
            </a:r>
          </a:p>
          <a:p>
            <a:pPr>
              <a:buNone/>
            </a:pPr>
            <a:r>
              <a:rPr lang="ru-RU" sz="2400" b="1" dirty="0" smtClean="0"/>
              <a:t>4.Разработка «дорожных карт»; </a:t>
            </a:r>
          </a:p>
          <a:p>
            <a:pPr>
              <a:buNone/>
            </a:pPr>
            <a:r>
              <a:rPr lang="ru-RU" sz="2400" b="1" dirty="0" smtClean="0"/>
              <a:t>5.Обучение сотрудников; </a:t>
            </a:r>
          </a:p>
          <a:p>
            <a:pPr>
              <a:buNone/>
            </a:pPr>
            <a:r>
              <a:rPr lang="ru-RU" sz="2400" b="1" dirty="0" smtClean="0"/>
              <a:t>6.Оценка эффективности антимонопольного </a:t>
            </a:r>
            <a:r>
              <a:rPr lang="ru-RU" sz="2400" b="1" dirty="0" err="1" smtClean="0"/>
              <a:t>комплаенса</a:t>
            </a:r>
            <a:r>
              <a:rPr lang="ru-RU" sz="2400" b="1" dirty="0" smtClean="0"/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999288" y="4955381"/>
            <a:ext cx="2133600" cy="228600"/>
          </a:xfrm>
          <a:noFill/>
        </p:spPr>
        <p:txBody>
          <a:bodyPr/>
          <a:lstStyle/>
          <a:p>
            <a:fld id="{47F6F98A-72EF-4C2D-BA58-C6E6766221FC}" type="slidenum">
              <a:rPr lang="ru-RU" altLang="ru-RU" smtClean="0">
                <a:solidFill>
                  <a:srgbClr val="FFFFFF"/>
                </a:solidFill>
              </a:rPr>
              <a:pPr/>
              <a:t>7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79512" y="699543"/>
            <a:ext cx="8964488" cy="496855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altLang="ru-RU" sz="2000" dirty="0" smtClean="0"/>
              <a:t>информацию о </a:t>
            </a:r>
            <a:r>
              <a:rPr lang="ru-RU" altLang="ru-RU" sz="2000" dirty="0" smtClean="0">
                <a:solidFill>
                  <a:srgbClr val="FF0000"/>
                </a:solidFill>
              </a:rPr>
              <a:t>Уполномоченном подразделении </a:t>
            </a:r>
            <a:r>
              <a:rPr lang="ru-RU" altLang="ru-RU" sz="2000" dirty="0" smtClean="0"/>
              <a:t>(должностном лице), и о </a:t>
            </a:r>
            <a:r>
              <a:rPr lang="ru-RU" altLang="ru-RU" sz="2000" dirty="0" smtClean="0">
                <a:solidFill>
                  <a:srgbClr val="FF0000"/>
                </a:solidFill>
              </a:rPr>
              <a:t>Коллегиальном органе;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/>
              <a:t>требования к порядку </a:t>
            </a:r>
            <a:r>
              <a:rPr lang="ru-RU" altLang="ru-RU" sz="2000" dirty="0" smtClean="0">
                <a:solidFill>
                  <a:srgbClr val="FF0000"/>
                </a:solidFill>
              </a:rPr>
              <a:t>выявления и оценки рисков;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порядок ознакомления </a:t>
            </a:r>
            <a:r>
              <a:rPr lang="ru-RU" altLang="ru-RU" sz="2000" dirty="0" smtClean="0"/>
              <a:t>служащих (работников);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порядок проведения обучения </a:t>
            </a:r>
            <a:r>
              <a:rPr lang="ru-RU" altLang="ru-RU" sz="2000" dirty="0" smtClean="0"/>
              <a:t>на регулярной основе служащих (работников) органа власти требованиям антимонопольного законодательства и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/>
              <a:t>меры, направленные на осуществление органом власти </a:t>
            </a:r>
            <a:r>
              <a:rPr lang="ru-RU" altLang="ru-RU" sz="2000" dirty="0" smtClean="0">
                <a:solidFill>
                  <a:srgbClr val="FF0000"/>
                </a:solidFill>
              </a:rPr>
              <a:t>контроля</a:t>
            </a:r>
            <a:r>
              <a:rPr lang="ru-RU" altLang="ru-RU" sz="2000" dirty="0" smtClean="0"/>
              <a:t> за функционированием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ключевые показатели </a:t>
            </a:r>
            <a:r>
              <a:rPr lang="ru-RU" altLang="ru-RU" sz="2000" dirty="0" smtClean="0"/>
              <a:t>эффективности реализации мероприятий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rgbClr val="FF0000"/>
                </a:solidFill>
              </a:rPr>
              <a:t>порядок оценки </a:t>
            </a:r>
            <a:r>
              <a:rPr lang="ru-RU" altLang="ru-RU" sz="2000" dirty="0" smtClean="0"/>
              <a:t>эффективности организации органом власти </a:t>
            </a:r>
            <a:r>
              <a:rPr lang="ru-RU" altLang="ru-RU" sz="2000" dirty="0" err="1" smtClean="0"/>
              <a:t>комплаенса</a:t>
            </a:r>
            <a:r>
              <a:rPr lang="ru-RU" altLang="ru-RU" sz="2000" dirty="0" smtClean="0"/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950" y="0"/>
            <a:ext cx="9024938" cy="46553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rgbClr val="FFFFFF"/>
                </a:solidFill>
              </a:rPr>
              <a:t>Правовой акт о </a:t>
            </a:r>
            <a:r>
              <a:rPr lang="ru-RU" sz="2800" b="1" kern="0" dirty="0" err="1" smtClean="0">
                <a:solidFill>
                  <a:srgbClr val="FFFFFF"/>
                </a:solidFill>
              </a:rPr>
              <a:t>комплаенсе</a:t>
            </a:r>
            <a:endParaRPr lang="ru-RU" sz="2800" b="1" kern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5535"/>
          </a:xfrm>
        </p:spPr>
        <p:txBody>
          <a:bodyPr/>
          <a:lstStyle/>
          <a:p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b="1" dirty="0" smtClean="0">
                <a:solidFill>
                  <a:schemeClr val="bg1"/>
                </a:solidFill>
              </a:rPr>
              <a:t>Идентификация (выявление) </a:t>
            </a:r>
            <a:r>
              <a:rPr lang="ru-RU" altLang="ru-RU" sz="2400" b="1" dirty="0" err="1" smtClean="0">
                <a:solidFill>
                  <a:schemeClr val="bg1"/>
                </a:solidFill>
              </a:rPr>
              <a:t>комплаенс-рисков</a:t>
            </a: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endParaRPr lang="ru-RU" alt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842963"/>
            <a:ext cx="8856662" cy="394335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ru-RU" sz="2800" dirty="0" smtClean="0"/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что</a:t>
            </a:r>
            <a:r>
              <a:rPr lang="ru-RU" sz="2400" dirty="0" smtClean="0"/>
              <a:t> из антимонопольного законодательства может быть нарушено (группы антимонопольных запретов и ограничений)?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/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кем</a:t>
            </a:r>
            <a:r>
              <a:rPr lang="ru-RU" sz="2400" dirty="0" smtClean="0"/>
              <a:t> это может быть нарушено (где встречается, в работе каких управлений, подразделений)?</a:t>
            </a:r>
          </a:p>
          <a:p>
            <a:pPr marL="0" indent="0" algn="just">
              <a:buFontTx/>
              <a:buNone/>
              <a:defRPr/>
            </a:pPr>
            <a:endParaRPr lang="ru-RU" sz="2400" dirty="0" smtClean="0"/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- </a:t>
            </a:r>
            <a:r>
              <a:rPr lang="ru-RU" sz="2400" b="1" dirty="0" smtClean="0">
                <a:solidFill>
                  <a:srgbClr val="FF0000"/>
                </a:solidFill>
              </a:rPr>
              <a:t>как (или чем)</a:t>
            </a:r>
            <a:r>
              <a:rPr lang="ru-RU" sz="2400" dirty="0" smtClean="0"/>
              <a:t> это может быть нарушено (через какой правовой механизм или процессуальное действие)?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BEBE96-BCE7-42C6-BC6C-C49986455DCD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392466" y="4955381"/>
            <a:ext cx="1600200" cy="2286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1093D-7ABC-4F0A-AC4C-62C391AD8F4D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FFFFFF"/>
              </a:solidFill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467545" y="789385"/>
            <a:ext cx="7830869" cy="416599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анализ нарушений </a:t>
            </a:r>
            <a:r>
              <a:rPr lang="ru-RU" altLang="ru-RU" sz="1800" dirty="0"/>
              <a:t>антимонопольного законодательства, за предыдущие 3 года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анализ действующих </a:t>
            </a:r>
            <a:r>
              <a:rPr lang="ru-RU" altLang="ru-RU" sz="18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анализ проектов </a:t>
            </a:r>
            <a:r>
              <a:rPr lang="ru-RU" altLang="ru-RU" sz="1800" dirty="0"/>
              <a:t>нормативных правовых актов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/>
              <a:t>мониторинг и </a:t>
            </a:r>
            <a:r>
              <a:rPr lang="ru-RU" altLang="ru-RU" sz="1800" dirty="0">
                <a:solidFill>
                  <a:srgbClr val="FF0000"/>
                </a:solidFill>
              </a:rPr>
              <a:t>анализ практики </a:t>
            </a:r>
            <a:r>
              <a:rPr lang="ru-RU" altLang="ru-RU" sz="1800" dirty="0"/>
              <a:t>применения антимонопольного законодательства;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/>
              <a:t>разработка и поддержание в актуальном состоянии </a:t>
            </a:r>
            <a:r>
              <a:rPr lang="ru-RU" altLang="ru-RU" sz="1800" dirty="0">
                <a:solidFill>
                  <a:srgbClr val="FF0000"/>
                </a:solidFill>
              </a:rPr>
              <a:t>методики выявления внутренних и внешних рисков </a:t>
            </a:r>
            <a:r>
              <a:rPr lang="ru-RU" altLang="ru-RU" sz="1800" dirty="0"/>
              <a:t>нарушения антимонопольного законодательства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rgbClr val="FF0000"/>
                </a:solidFill>
              </a:rPr>
              <a:t>систематическая оценка </a:t>
            </a:r>
            <a:r>
              <a:rPr lang="ru-RU" altLang="ru-RU" sz="1800" dirty="0"/>
              <a:t>эффективности разработанных и реализуемых мер контроля;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altLang="ru-RU" sz="1800" dirty="0"/>
              <a:t>проведение регулярных проверок для </a:t>
            </a:r>
            <a:r>
              <a:rPr lang="ru-RU" altLang="ru-RU" sz="1800" dirty="0">
                <a:solidFill>
                  <a:srgbClr val="FF0000"/>
                </a:solidFill>
              </a:rPr>
              <a:t>выявления остаточных рисков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3962" y="1"/>
            <a:ext cx="6768704" cy="46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chemeClr val="bg1"/>
                </a:solidFill>
              </a:rPr>
              <a:t>Выявление рисков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4246201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32850</TotalTime>
  <Words>1001</Words>
  <Application>Microsoft Office PowerPoint</Application>
  <PresentationFormat>Экран (16:9)</PresentationFormat>
  <Paragraphs>130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Слайд 1</vt:lpstr>
      <vt:lpstr>Национальный план развития конкуренции</vt:lpstr>
      <vt:lpstr>Понятие антимонопольного комплаенса</vt:lpstr>
      <vt:lpstr>Антимонопольный комплаенс</vt:lpstr>
      <vt:lpstr>Антимонопольный комплаенс</vt:lpstr>
      <vt:lpstr>Алгоритм внедрения антимонопольного комплаенса</vt:lpstr>
      <vt:lpstr>Слайд 7</vt:lpstr>
      <vt:lpstr> Идентификация (выявление) комплаенс-рисков </vt:lpstr>
      <vt:lpstr>Слайд 9</vt:lpstr>
      <vt:lpstr>Слайд 10</vt:lpstr>
      <vt:lpstr>Антимонопольные запреты</vt:lpstr>
      <vt:lpstr>Слайд 12</vt:lpstr>
      <vt:lpstr>Слайд 13</vt:lpstr>
      <vt:lpstr>Слайд 14</vt:lpstr>
      <vt:lpstr>Слайд 15</vt:lpstr>
      <vt:lpstr>Слайд 16</vt:lpstr>
      <vt:lpstr>Примеры вероятных комплаенс-рисков для органа исполнительной власти субъекта РФ: </vt:lpstr>
      <vt:lpstr>Слайд 18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Перевозчиков М.И.</dc:creator>
  <cp:lastModifiedBy>to49-Solopan</cp:lastModifiedBy>
  <cp:revision>874</cp:revision>
  <cp:lastPrinted>2018-03-10T07:21:45Z</cp:lastPrinted>
  <dcterms:created xsi:type="dcterms:W3CDTF">2011-05-31T12:12:04Z</dcterms:created>
  <dcterms:modified xsi:type="dcterms:W3CDTF">2019-05-13T00:40:36Z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